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85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9" r:id="rId13"/>
    <p:sldId id="270" r:id="rId14"/>
    <p:sldId id="284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0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1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6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4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3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8C6A-FE3F-4D91-BBC0-80C7F1FE387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25A7-3D14-4D8B-93F9-249252E29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on.ru/index.html" TargetMode="External"/><Relationship Id="rId3" Type="http://schemas.openxmlformats.org/officeDocument/2006/relationships/hyperlink" Target="http://zhuravlik.org/" TargetMode="External"/><Relationship Id="rId7" Type="http://schemas.openxmlformats.org/officeDocument/2006/relationships/hyperlink" Target="http://detionline.com/" TargetMode="External"/><Relationship Id="rId2" Type="http://schemas.openxmlformats.org/officeDocument/2006/relationships/hyperlink" Target="https://www.cism-ms.ru/poleznye-materialy/profilaktika-bullinga-sredi-podrostkov-kuda-obrashchatsya-i-kak-sebya-zashchit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lefon-doveria.ru/" TargetMode="External"/><Relationship Id="rId5" Type="http://schemas.openxmlformats.org/officeDocument/2006/relationships/hyperlink" Target="https://&#1082;&#1072;&#1078;&#1076;&#1099;&#1081;&#1074;&#1072;&#1078;&#1077;&#1085;.&#1088;&#1092;/" TargetMode="External"/><Relationship Id="rId4" Type="http://schemas.openxmlformats.org/officeDocument/2006/relationships/hyperlink" Target="https://&#1090;&#1088;&#1072;&#1074;&#1083;&#1080;&#1085;&#1077;&#1090;.&#1088;&#1092;/" TargetMode="External"/><Relationship Id="rId9" Type="http://schemas.openxmlformats.org/officeDocument/2006/relationships/hyperlink" Target="https://drive.google.com/drive/folders/1geHforRxYUblNIYe624NKz5-d7lNlkxP?usp=shari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4;&#1073;&#1077;&#1079;&#1086;&#1087;&#1072;&#1089;&#1085;&#1099;&#1081;&#1080;&#1085;&#1090;&#1077;&#1088;&#1085;&#1077;&#1090;.&#1088;&#1092;/" TargetMode="External"/><Relationship Id="rId3" Type="http://schemas.openxmlformats.org/officeDocument/2006/relationships/hyperlink" Target="https://disk.yandex.ru/i/4MYokwL5aIdf4w" TargetMode="External"/><Relationship Id="rId7" Type="http://schemas.openxmlformats.org/officeDocument/2006/relationships/hyperlink" Target="https://ligainternet.ru/" TargetMode="External"/><Relationship Id="rId2" Type="http://schemas.openxmlformats.org/officeDocument/2006/relationships/hyperlink" Target="http://propsytee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llying.shkolamoskva.ru/" TargetMode="External"/><Relationship Id="rId5" Type="http://schemas.openxmlformats.org/officeDocument/2006/relationships/hyperlink" Target="https://kiberbulling.net/" TargetMode="External"/><Relationship Id="rId10" Type="http://schemas.openxmlformats.org/officeDocument/2006/relationships/hyperlink" Target="https://pomoschryadom.ru/" TargetMode="External"/><Relationship Id="rId4" Type="http://schemas.openxmlformats.org/officeDocument/2006/relationships/hyperlink" Target="https://psyjournals.ru/" TargetMode="External"/><Relationship Id="rId9" Type="http://schemas.openxmlformats.org/officeDocument/2006/relationships/hyperlink" Target="https://www.ucheba.ru/project/websafe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ond-detyam.ru/" TargetMode="External"/><Relationship Id="rId3" Type="http://schemas.openxmlformats.org/officeDocument/2006/relationships/hyperlink" Target="https://&#1084;&#1099;&#1088;&#1103;&#1076;&#1086;&#1084;.&#1086;&#1085;&#1083;&#1072;&#1081;&#1085;/" TargetMode="External"/><Relationship Id="rId7" Type="http://schemas.openxmlformats.org/officeDocument/2006/relationships/hyperlink" Target="https://minobrnauki.gov.ru/press-center/news/?ELEMENT_ID=47783" TargetMode="External"/><Relationship Id="rId2" Type="http://schemas.openxmlformats.org/officeDocument/2006/relationships/hyperlink" Target="https://vk.com/obidka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cprc.ru/" TargetMode="External"/><Relationship Id="rId5" Type="http://schemas.openxmlformats.org/officeDocument/2006/relationships/hyperlink" Target="https://classgames.ru/" TargetMode="External"/><Relationship Id="rId4" Type="http://schemas.openxmlformats.org/officeDocument/2006/relationships/hyperlink" Target="&#1042;&#1077;&#1076;&#1077;&#1085;&#1077;&#1077;&#1074;&#1072;%20&#1057;.&#1040;.%20&#1041;&#1059;&#1051;&#1051;&#1048;&#1053;&#1043;%20&#1042;&#1050;&#1057;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czlpidotambov-r68.gosweb.gosuslugi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centr-lp@obraz.tambov.gov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Актуальность проблемы </a:t>
            </a:r>
            <a:r>
              <a:rPr lang="ru-RU" sz="5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itchFamily="34" charset="-128"/>
                <a:ea typeface="Yu Gothic" pitchFamily="34" charset="-128"/>
              </a:rPr>
              <a:t>БУЛЛИНГА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itchFamily="34" charset="-128"/>
                <a:ea typeface="Yu Gothic" pitchFamily="34" charset="-128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itchFamily="34" charset="-128"/>
                <a:ea typeface="Yu Gothic" pitchFamily="34" charset="-128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современной школе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933126" cy="33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5301208"/>
            <a:ext cx="4407904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926465" algn="l"/>
              </a:tabLst>
            </a:pPr>
            <a:endParaRPr lang="ru-RU" sz="20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926465" algn="l"/>
              </a:tabLst>
            </a:pPr>
            <a:r>
              <a:rPr lang="ru-RU" sz="2400" spc="-1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Педагог-психолог: 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926465" algn="l"/>
              </a:tabLst>
            </a:pPr>
            <a:r>
              <a:rPr lang="ru-RU" sz="24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Веденеева Светлана Алексеевна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29" y="257863"/>
            <a:ext cx="1656184" cy="209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1440"/>
            <a:ext cx="6995120" cy="841384"/>
          </a:xfrm>
          <a:prstGeom prst="rect">
            <a:avLst/>
          </a:prstGeom>
        </p:spPr>
        <p:txBody>
          <a:bodyPr vert="horz" wrap="square" lIns="0" tIns="162687" rIns="0" bIns="0" rtlCol="0">
            <a:spAutoFit/>
          </a:bodyPr>
          <a:lstStyle/>
          <a:p>
            <a:pPr marL="2185035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АГРЕССОРЫ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560" y="980728"/>
            <a:ext cx="8280920" cy="559896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sz="2000" dirty="0">
                <a:latin typeface="Arial Narrow" pitchFamily="34" charset="0"/>
                <a:cs typeface="Microsoft Sans Serif"/>
              </a:rPr>
              <a:t>Не</a:t>
            </a:r>
            <a:r>
              <a:rPr sz="2000" spc="13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признают</a:t>
            </a:r>
            <a:r>
              <a:rPr sz="2000" spc="125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ответственность,</a:t>
            </a:r>
            <a:r>
              <a:rPr sz="2000" spc="125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обвиняют</a:t>
            </a:r>
            <a:r>
              <a:rPr sz="2000" spc="120" dirty="0">
                <a:latin typeface="Arial Narrow" pitchFamily="34" charset="0"/>
                <a:cs typeface="Microsoft Sans Serif"/>
              </a:rPr>
              <a:t>  </a:t>
            </a:r>
            <a:r>
              <a:rPr sz="2000" spc="-10" dirty="0">
                <a:latin typeface="Arial Narrow" pitchFamily="34" charset="0"/>
                <a:cs typeface="Microsoft Sans Serif"/>
              </a:rPr>
              <a:t>жертву </a:t>
            </a:r>
            <a:r>
              <a:rPr sz="2000" dirty="0">
                <a:latin typeface="Arial Narrow" pitchFamily="34" charset="0"/>
                <a:cs typeface="Microsoft Sans Serif"/>
              </a:rPr>
              <a:t>(«Мы</a:t>
            </a:r>
            <a:r>
              <a:rPr sz="2000" spc="18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просто</a:t>
            </a:r>
            <a:r>
              <a:rPr sz="2000" spc="185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прикололись»,</a:t>
            </a:r>
            <a:r>
              <a:rPr sz="2000" spc="19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«Ничего</a:t>
            </a:r>
            <a:r>
              <a:rPr sz="2000" spc="18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такого</a:t>
            </a:r>
            <a:r>
              <a:rPr sz="2000" spc="190" dirty="0">
                <a:latin typeface="Arial Narrow" pitchFamily="34" charset="0"/>
                <a:cs typeface="Microsoft Sans Serif"/>
              </a:rPr>
              <a:t>  </a:t>
            </a:r>
            <a:r>
              <a:rPr sz="2000" spc="-25" dirty="0">
                <a:latin typeface="Arial Narrow" pitchFamily="34" charset="0"/>
                <a:cs typeface="Microsoft Sans Serif"/>
              </a:rPr>
              <a:t>не </a:t>
            </a:r>
            <a:r>
              <a:rPr sz="2000" dirty="0">
                <a:latin typeface="Arial Narrow" pitchFamily="34" charset="0"/>
                <a:cs typeface="Microsoft Sans Serif"/>
              </a:rPr>
              <a:t>делали»,</a:t>
            </a:r>
            <a:r>
              <a:rPr sz="2000" spc="325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«Он/а</a:t>
            </a:r>
            <a:r>
              <a:rPr sz="2000" spc="32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сам/а</a:t>
            </a:r>
            <a:r>
              <a:rPr sz="2000" spc="33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виноват/а»,</a:t>
            </a:r>
            <a:r>
              <a:rPr sz="2000" spc="325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«Шуток</a:t>
            </a:r>
            <a:r>
              <a:rPr sz="2000" spc="330" dirty="0">
                <a:latin typeface="Arial Narrow" pitchFamily="34" charset="0"/>
                <a:cs typeface="Microsoft Sans Serif"/>
              </a:rPr>
              <a:t>  </a:t>
            </a:r>
            <a:r>
              <a:rPr sz="2000" spc="-25" dirty="0">
                <a:latin typeface="Arial Narrow" pitchFamily="34" charset="0"/>
                <a:cs typeface="Microsoft Sans Serif"/>
              </a:rPr>
              <a:t>не </a:t>
            </a:r>
            <a:r>
              <a:rPr sz="2000" spc="-10" dirty="0">
                <a:latin typeface="Arial Narrow" pitchFamily="34" charset="0"/>
                <a:cs typeface="Microsoft Sans Serif"/>
              </a:rPr>
              <a:t>понимает»,</a:t>
            </a:r>
            <a:r>
              <a:rPr sz="2000" spc="1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«Мы не</a:t>
            </a:r>
            <a:r>
              <a:rPr sz="2000" spc="1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обязаны</a:t>
            </a:r>
            <a:r>
              <a:rPr sz="2000" spc="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с</a:t>
            </a:r>
            <a:r>
              <a:rPr sz="2000" spc="1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ним/ней общаться»</a:t>
            </a:r>
            <a:r>
              <a:rPr sz="2000" spc="15" dirty="0">
                <a:latin typeface="Arial Narrow" pitchFamily="34" charset="0"/>
                <a:cs typeface="Microsoft Sans Serif"/>
              </a:rPr>
              <a:t> </a:t>
            </a:r>
            <a:r>
              <a:rPr sz="2000" spc="-50" dirty="0">
                <a:latin typeface="Arial Narrow" pitchFamily="34" charset="0"/>
                <a:cs typeface="Microsoft Sans Serif"/>
              </a:rPr>
              <a:t>и </a:t>
            </a:r>
            <a:r>
              <a:rPr sz="2000" spc="-10" dirty="0" err="1">
                <a:latin typeface="Arial Narrow" pitchFamily="34" charset="0"/>
                <a:cs typeface="Microsoft Sans Serif"/>
              </a:rPr>
              <a:t>т.д</a:t>
            </a:r>
            <a:r>
              <a:rPr sz="2000" spc="-10" dirty="0" smtClean="0">
                <a:latin typeface="Arial Narrow" pitchFamily="34" charset="0"/>
                <a:cs typeface="Microsoft Sans Serif"/>
              </a:rPr>
              <a:t>.).</a:t>
            </a:r>
            <a:endParaRPr sz="2000" dirty="0">
              <a:latin typeface="Arial Narrow" pitchFamily="34" charset="0"/>
              <a:cs typeface="Microsoft Sans Serif"/>
            </a:endParaRPr>
          </a:p>
          <a:p>
            <a:pPr marL="355600" marR="508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355600" algn="l"/>
                <a:tab pos="3914140" algn="l"/>
              </a:tabLst>
            </a:pPr>
            <a:r>
              <a:rPr sz="2000" dirty="0">
                <a:latin typeface="Arial Narrow" pitchFamily="34" charset="0"/>
                <a:cs typeface="Microsoft Sans Serif"/>
              </a:rPr>
              <a:t>Присваивают</a:t>
            </a:r>
            <a:r>
              <a:rPr sz="2000" spc="229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агрессивный</a:t>
            </a:r>
            <a:r>
              <a:rPr sz="2000" spc="229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и</a:t>
            </a:r>
            <a:r>
              <a:rPr sz="2000" spc="229" dirty="0">
                <a:latin typeface="Arial Narrow" pitchFamily="34" charset="0"/>
                <a:cs typeface="Microsoft Sans Serif"/>
              </a:rPr>
              <a:t>   </a:t>
            </a:r>
            <a:r>
              <a:rPr sz="2000" spc="-10" dirty="0">
                <a:latin typeface="Arial Narrow" pitchFamily="34" charset="0"/>
                <a:cs typeface="Microsoft Sans Serif"/>
              </a:rPr>
              <a:t>неуважительный </a:t>
            </a:r>
            <a:r>
              <a:rPr sz="2000" dirty="0">
                <a:latin typeface="Arial Narrow" pitchFamily="34" charset="0"/>
                <a:cs typeface="Microsoft Sans Serif"/>
              </a:rPr>
              <a:t>способ</a:t>
            </a:r>
            <a:r>
              <a:rPr sz="2000" spc="355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поведения</a:t>
            </a:r>
            <a:r>
              <a:rPr sz="2000" spc="355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с</a:t>
            </a:r>
            <a:r>
              <a:rPr sz="2000" spc="355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другими</a:t>
            </a:r>
            <a:r>
              <a:rPr sz="2000" spc="355" dirty="0">
                <a:latin typeface="Arial Narrow" pitchFamily="34" charset="0"/>
                <a:cs typeface="Microsoft Sans Serif"/>
              </a:rPr>
              <a:t>   </a:t>
            </a:r>
            <a:r>
              <a:rPr sz="2000" dirty="0">
                <a:latin typeface="Arial Narrow" pitchFamily="34" charset="0"/>
                <a:cs typeface="Microsoft Sans Serif"/>
              </a:rPr>
              <a:t>людьми</a:t>
            </a:r>
            <a:r>
              <a:rPr sz="2000" spc="355" dirty="0">
                <a:latin typeface="Arial Narrow" pitchFamily="34" charset="0"/>
                <a:cs typeface="Microsoft Sans Serif"/>
              </a:rPr>
              <a:t>   </a:t>
            </a:r>
            <a:r>
              <a:rPr sz="2000" spc="-50" dirty="0">
                <a:latin typeface="Arial Narrow" pitchFamily="34" charset="0"/>
                <a:cs typeface="Microsoft Sans Serif"/>
              </a:rPr>
              <a:t>и </a:t>
            </a:r>
            <a:r>
              <a:rPr sz="2000" dirty="0">
                <a:latin typeface="Arial Narrow" pitchFamily="34" charset="0"/>
                <a:cs typeface="Microsoft Sans Serif"/>
              </a:rPr>
              <a:t>пренебрежение</a:t>
            </a:r>
            <a:r>
              <a:rPr sz="2000" spc="45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правилами</a:t>
            </a:r>
            <a:r>
              <a:rPr sz="2000" spc="45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(драки,</a:t>
            </a:r>
            <a:r>
              <a:rPr sz="2000" spc="445" dirty="0">
                <a:latin typeface="Arial Narrow" pitchFamily="34" charset="0"/>
                <a:cs typeface="Microsoft Sans Serif"/>
              </a:rPr>
              <a:t>  </a:t>
            </a:r>
            <a:r>
              <a:rPr sz="2000" spc="-10" dirty="0">
                <a:latin typeface="Arial Narrow" pitchFamily="34" charset="0"/>
                <a:cs typeface="Microsoft Sans Serif"/>
              </a:rPr>
              <a:t>воровство, </a:t>
            </a:r>
            <a:r>
              <a:rPr sz="2000" dirty="0">
                <a:latin typeface="Arial Narrow" pitchFamily="34" charset="0"/>
                <a:cs typeface="Microsoft Sans Serif"/>
              </a:rPr>
              <a:t>вандализм,</a:t>
            </a:r>
            <a:r>
              <a:rPr sz="2000" spc="29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хранение</a:t>
            </a:r>
            <a:r>
              <a:rPr sz="2000" spc="29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оружия,</a:t>
            </a:r>
            <a:r>
              <a:rPr sz="2000" spc="29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прогулы</a:t>
            </a:r>
            <a:r>
              <a:rPr sz="2000" spc="290" dirty="0">
                <a:latin typeface="Arial Narrow" pitchFamily="34" charset="0"/>
                <a:cs typeface="Microsoft Sans Serif"/>
              </a:rPr>
              <a:t>  </a:t>
            </a:r>
            <a:r>
              <a:rPr sz="2000" spc="-10" dirty="0">
                <a:latin typeface="Arial Narrow" pitchFamily="34" charset="0"/>
                <a:cs typeface="Microsoft Sans Serif"/>
              </a:rPr>
              <a:t>школы, </a:t>
            </a:r>
            <a:r>
              <a:rPr sz="2000" spc="-20" dirty="0">
                <a:latin typeface="Arial Narrow" pitchFamily="34" charset="0"/>
                <a:cs typeface="Microsoft Sans Serif"/>
              </a:rPr>
              <a:t>низкие</a:t>
            </a:r>
            <a:r>
              <a:rPr sz="2000" spc="-4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учебные</a:t>
            </a:r>
            <a:r>
              <a:rPr sz="2000" spc="-65" dirty="0">
                <a:latin typeface="Arial Narrow" pitchFamily="34" charset="0"/>
                <a:cs typeface="Microsoft Sans Serif"/>
              </a:rPr>
              <a:t> </a:t>
            </a:r>
            <a:r>
              <a:rPr sz="2000" spc="-10" dirty="0">
                <a:latin typeface="Arial Narrow" pitchFamily="34" charset="0"/>
                <a:cs typeface="Microsoft Sans Serif"/>
              </a:rPr>
              <a:t>достижения,</a:t>
            </a:r>
            <a:r>
              <a:rPr sz="2000" spc="-55" dirty="0">
                <a:latin typeface="Arial Narrow" pitchFamily="34" charset="0"/>
                <a:cs typeface="Microsoft Sans Serif"/>
              </a:rPr>
              <a:t> </a:t>
            </a:r>
            <a:r>
              <a:rPr sz="2000" spc="-10" dirty="0">
                <a:latin typeface="Arial Narrow" pitchFamily="34" charset="0"/>
                <a:cs typeface="Microsoft Sans Serif"/>
              </a:rPr>
              <a:t>курение,</a:t>
            </a:r>
            <a:r>
              <a:rPr sz="2000" spc="-50" dirty="0">
                <a:latin typeface="Arial Narrow" pitchFamily="34" charset="0"/>
                <a:cs typeface="Microsoft Sans Serif"/>
              </a:rPr>
              <a:t> </a:t>
            </a:r>
            <a:r>
              <a:rPr sz="2000" spc="-10" dirty="0">
                <a:latin typeface="Arial Narrow" pitchFamily="34" charset="0"/>
                <a:cs typeface="Microsoft Sans Serif"/>
              </a:rPr>
              <a:t>употребление алкоголя,</a:t>
            </a:r>
            <a:r>
              <a:rPr sz="2000" dirty="0">
                <a:latin typeface="Arial Narrow" pitchFamily="34" charset="0"/>
                <a:cs typeface="Microsoft Sans Serif"/>
              </a:rPr>
              <a:t>	</a:t>
            </a:r>
            <a:r>
              <a:rPr sz="2000" spc="-25" dirty="0" err="1">
                <a:latin typeface="Arial Narrow" pitchFamily="34" charset="0"/>
                <a:cs typeface="Microsoft Sans Serif"/>
              </a:rPr>
              <a:t>наркотиков</a:t>
            </a:r>
            <a:r>
              <a:rPr sz="2000" spc="-25" dirty="0" smtClean="0">
                <a:latin typeface="Arial Narrow" pitchFamily="34" charset="0"/>
                <a:cs typeface="Microsoft Sans Serif"/>
              </a:rPr>
              <a:t>).</a:t>
            </a:r>
            <a:endParaRPr sz="2000" dirty="0">
              <a:latin typeface="Arial Narrow" pitchFamily="34" charset="0"/>
              <a:cs typeface="Microsoft Sans Serif"/>
            </a:endParaRPr>
          </a:p>
          <a:p>
            <a:pPr marL="355600" marR="635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sz="2000" spc="-10" dirty="0">
                <a:latin typeface="Arial Narrow" pitchFamily="34" charset="0"/>
                <a:cs typeface="Microsoft Sans Serif"/>
              </a:rPr>
              <a:t>Подвержены </a:t>
            </a:r>
            <a:r>
              <a:rPr sz="2000" dirty="0">
                <a:latin typeface="Arial Narrow" pitchFamily="34" charset="0"/>
                <a:cs typeface="Microsoft Sans Serif"/>
              </a:rPr>
              <a:t>депрессии.</a:t>
            </a:r>
            <a:r>
              <a:rPr sz="2000" spc="-2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Имеют</a:t>
            </a:r>
            <a:r>
              <a:rPr sz="2000" spc="-1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средний</a:t>
            </a:r>
            <a:r>
              <a:rPr sz="2000" spc="-1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или</a:t>
            </a:r>
            <a:r>
              <a:rPr sz="2000" spc="-10" dirty="0">
                <a:latin typeface="Arial Narrow" pitchFamily="34" charset="0"/>
                <a:cs typeface="Microsoft Sans Serif"/>
              </a:rPr>
              <a:t> низкий </a:t>
            </a:r>
            <a:r>
              <a:rPr sz="2000" dirty="0">
                <a:latin typeface="Arial Narrow" pitchFamily="34" charset="0"/>
                <a:cs typeface="Microsoft Sans Serif"/>
              </a:rPr>
              <a:t>уровень</a:t>
            </a:r>
            <a:r>
              <a:rPr sz="2000" spc="19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самооценки</a:t>
            </a:r>
            <a:r>
              <a:rPr sz="2000" spc="20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(считают</a:t>
            </a:r>
            <a:r>
              <a:rPr sz="2000" spc="18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себя</a:t>
            </a:r>
            <a:r>
              <a:rPr sz="2000" spc="195" dirty="0">
                <a:latin typeface="Arial Narrow" pitchFamily="34" charset="0"/>
                <a:cs typeface="Microsoft Sans Serif"/>
              </a:rPr>
              <a:t> </a:t>
            </a:r>
            <a:r>
              <a:rPr sz="2000" spc="-10" dirty="0">
                <a:latin typeface="Arial Narrow" pitchFamily="34" charset="0"/>
                <a:cs typeface="Microsoft Sans Serif"/>
              </a:rPr>
              <a:t>влиятельными, </a:t>
            </a:r>
            <a:r>
              <a:rPr sz="2000" dirty="0">
                <a:latin typeface="Arial Narrow" pitchFamily="34" charset="0"/>
                <a:cs typeface="Microsoft Sans Serif"/>
              </a:rPr>
              <a:t>но</a:t>
            </a:r>
            <a:r>
              <a:rPr sz="2000" spc="-6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хотят</a:t>
            </a:r>
            <a:r>
              <a:rPr sz="2000" spc="-4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занять</a:t>
            </a:r>
            <a:r>
              <a:rPr sz="2000" spc="-6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более</a:t>
            </a:r>
            <a:r>
              <a:rPr sz="2000" spc="-60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высокое</a:t>
            </a:r>
            <a:r>
              <a:rPr sz="2000" spc="-45" dirty="0">
                <a:latin typeface="Arial Narrow" pitchFamily="34" charset="0"/>
                <a:cs typeface="Microsoft Sans Serif"/>
              </a:rPr>
              <a:t> </a:t>
            </a:r>
            <a:r>
              <a:rPr sz="2000" spc="-10" dirty="0" err="1">
                <a:latin typeface="Arial Narrow" pitchFamily="34" charset="0"/>
                <a:cs typeface="Microsoft Sans Serif"/>
              </a:rPr>
              <a:t>положение</a:t>
            </a:r>
            <a:r>
              <a:rPr sz="2000" spc="-10" dirty="0" smtClean="0">
                <a:latin typeface="Arial Narrow" pitchFamily="34" charset="0"/>
                <a:cs typeface="Microsoft Sans Serif"/>
              </a:rPr>
              <a:t>).</a:t>
            </a:r>
            <a:endParaRPr lang="ru-RU" sz="2000" spc="-10" dirty="0" smtClean="0">
              <a:latin typeface="Arial Narrow" pitchFamily="34" charset="0"/>
              <a:cs typeface="Microsoft Sans Serif"/>
            </a:endParaRPr>
          </a:p>
          <a:p>
            <a:pPr marL="355600" marR="635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2000" dirty="0" smtClean="0">
                <a:latin typeface="Arial Narrow" pitchFamily="34" charset="0"/>
                <a:cs typeface="Microsoft Sans Serif"/>
              </a:rPr>
              <a:t>Травля – это развращающий опыт для зачинщиков. В будущем у них меньше шансов на успешную самореализацию и на хорошие отношения в семье, с друзьями и коллегами.</a:t>
            </a:r>
            <a:endParaRPr sz="2000" dirty="0"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10294"/>
            <a:ext cx="1296144" cy="8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ЖЕРТВЫ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err="1" smtClean="0">
                <a:latin typeface="Arial Narrow" pitchFamily="34" charset="0"/>
              </a:rPr>
              <a:t>Tрудности</a:t>
            </a:r>
            <a:r>
              <a:rPr lang="ru-RU" sz="2000" dirty="0" smtClean="0">
                <a:latin typeface="Arial Narrow" pitchFamily="34" charset="0"/>
              </a:rPr>
              <a:t> в учебе, невозможность сосредоточиться из-за постоянного стресса.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Постоянные пропуски занятий, так как идти в школу страшно и находиться там мучительно.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Устойчиво сниженная самооценка, неверие в свои силы, искаженный образ себя как «ущербного», «не такого, как надо».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Тревожные расстройства, в том числе стойкие и тяжелые формы.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Депрессивные расстройства, в том числе стойкие и тяжелые формы.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err="1" smtClean="0">
                <a:latin typeface="Arial Narrow" pitchFamily="34" charset="0"/>
              </a:rPr>
              <a:t>Cоциальные</a:t>
            </a:r>
            <a:r>
              <a:rPr lang="ru-RU" sz="2000" dirty="0" smtClean="0">
                <a:latin typeface="Arial Narrow" pitchFamily="34" charset="0"/>
              </a:rPr>
              <a:t> неврозы, </a:t>
            </a:r>
            <a:r>
              <a:rPr lang="ru-RU" sz="2000" dirty="0" err="1" smtClean="0">
                <a:latin typeface="Arial Narrow" pitchFamily="34" charset="0"/>
              </a:rPr>
              <a:t>социофобия</a:t>
            </a:r>
            <a:r>
              <a:rPr lang="ru-RU" sz="2000" dirty="0" smtClean="0">
                <a:latin typeface="Arial Narrow" pitchFamily="34" charset="0"/>
              </a:rPr>
              <a:t>, сложности с общением,  с завязыванием и поддержанием социальных связей, которые будут оставаться долгие годы после школы. Иногда эти проблемы  не проходят без психотерапевтического лечения.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Психосоматические (обусловленные стрессом) заболевания,  которые также могут быть очень длительными и устойчивыми к лечению.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Суицидальные мысли и попытки, которые отмечаются у жертв травли в 5 раз чаще, чем у остальных школьников.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Наблюдатели (свидетели)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Травля</a:t>
            </a:r>
            <a:r>
              <a:rPr lang="ru-RU" sz="2200" dirty="0" smtClean="0">
                <a:latin typeface="Arial Narrow" pitchFamily="34" charset="0"/>
              </a:rPr>
              <a:t> – это очень травматичный опыт для свидетелей, они испытывают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мучительный внутренний конфликт</a:t>
            </a:r>
            <a:r>
              <a:rPr lang="ru-RU" sz="2200" dirty="0" smtClean="0">
                <a:latin typeface="Arial Narrow" pitchFamily="34" charset="0"/>
              </a:rPr>
              <a:t>, поскольку уже чувствуют, что происходящее – аморально, но еще не имеют сил осознать, что именно не так, и найти выход их ситуации.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>
                <a:latin typeface="Arial Narrow" pitchFamily="34" charset="0"/>
              </a:rPr>
              <a:t>О</a:t>
            </a:r>
            <a:r>
              <a:rPr lang="ru-RU" sz="2200" dirty="0" smtClean="0">
                <a:latin typeface="Arial Narrow" pitchFamily="34" charset="0"/>
              </a:rPr>
              <a:t>ни боятся, что, заступившись за жертву,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сами станут жертвой</a:t>
            </a:r>
            <a:r>
              <a:rPr lang="ru-RU" sz="2200" dirty="0" smtClean="0">
                <a:latin typeface="Arial Narrow" pitchFamily="34" charset="0"/>
              </a:rPr>
              <a:t>, поэтому подыгрывают агрессору, стараясь не чувствовать стыд и унижение.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Их представление о себе как «хороших людях» сильно страдает.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 Narrow" pitchFamily="34" charset="0"/>
              </a:rPr>
              <a:t>Ситуация травли в классе и в школе погружает в стресс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всех детей</a:t>
            </a:r>
            <a:r>
              <a:rPr lang="ru-RU" sz="2200" dirty="0" smtClean="0">
                <a:latin typeface="Arial Narrow" pitchFamily="34" charset="0"/>
              </a:rPr>
              <a:t>, ведь если у нас так – можно, если травля – в порядке вещей, часть обычной жизни, значит, нельзя быть уверенным,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что завтра этого не сделают со мной,</a:t>
            </a:r>
            <a:r>
              <a:rPr lang="ru-RU" sz="2200" dirty="0" smtClean="0">
                <a:latin typeface="Arial Narrow" pitchFamily="34" charset="0"/>
              </a:rPr>
              <a:t> нельзя расслабиться ни на минуту.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 Narrow" pitchFamily="34" charset="0"/>
              </a:rPr>
              <a:t>Стресс истощает детскую психику, не дает сосредоточенно работать,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не оставляет места учебной мотивации, любознательности, развитию способностей, творчеству.</a:t>
            </a:r>
            <a:endParaRPr lang="ru-RU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31440"/>
            <a:ext cx="7715200" cy="841384"/>
          </a:xfrm>
          <a:prstGeom prst="rect">
            <a:avLst/>
          </a:prstGeom>
        </p:spPr>
        <p:txBody>
          <a:bodyPr vert="horz" wrap="square" lIns="0" tIns="162687" rIns="0" bIns="0" rtlCol="0">
            <a:spAutoFit/>
          </a:bodyPr>
          <a:lstStyle/>
          <a:p>
            <a:pPr marL="14986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РОЛЬ</a:t>
            </a:r>
            <a:r>
              <a:rPr b="1" spc="-17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spc="-2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ВЗРОСЛЫХ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528" y="1412776"/>
            <a:ext cx="8568952" cy="3854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355600" algn="l"/>
                <a:tab pos="360680" algn="l"/>
              </a:tabLst>
            </a:pPr>
            <a:r>
              <a:rPr sz="2000" dirty="0" smtClean="0">
                <a:latin typeface="Arial Narrow" pitchFamily="34" charset="0"/>
                <a:cs typeface="Microsoft Sans Serif"/>
              </a:rPr>
              <a:t>Учитель</a:t>
            </a:r>
            <a:r>
              <a:rPr sz="2000" dirty="0">
                <a:latin typeface="Arial Narrow" pitchFamily="34" charset="0"/>
                <a:cs typeface="Microsoft Sans Serif"/>
              </a:rPr>
              <a:t>,</a:t>
            </a:r>
            <a:r>
              <a:rPr sz="2000" spc="-5" dirty="0">
                <a:latin typeface="Arial Narrow" pitchFamily="34" charset="0"/>
                <a:cs typeface="Microsoft Sans Serif"/>
              </a:rPr>
              <a:t> </a:t>
            </a:r>
            <a:r>
              <a:rPr sz="2000" dirty="0">
                <a:latin typeface="Arial Narrow" pitchFamily="34" charset="0"/>
                <a:cs typeface="Microsoft Sans Serif"/>
              </a:rPr>
              <a:t>не пресекающий</a:t>
            </a:r>
            <a:r>
              <a:rPr sz="2000" spc="5" dirty="0">
                <a:latin typeface="Arial Narrow" pitchFamily="34" charset="0"/>
                <a:cs typeface="Microsoft Sans Serif"/>
              </a:rPr>
              <a:t> </a:t>
            </a:r>
            <a:r>
              <a:rPr sz="2000" spc="-20" dirty="0">
                <a:latin typeface="Arial Narrow" pitchFamily="34" charset="0"/>
                <a:cs typeface="Microsoft Sans Serif"/>
              </a:rPr>
              <a:t>буллинг,</a:t>
            </a:r>
            <a:r>
              <a:rPr sz="2000" dirty="0">
                <a:latin typeface="Arial Narrow" pitchFamily="34" charset="0"/>
                <a:cs typeface="Microsoft Sans Serif"/>
              </a:rPr>
              <a:t> чувствует</a:t>
            </a:r>
            <a:r>
              <a:rPr sz="2000" spc="-5" dirty="0">
                <a:latin typeface="Arial Narrow" pitchFamily="34" charset="0"/>
                <a:cs typeface="Microsoft Sans Serif"/>
              </a:rPr>
              <a:t> </a:t>
            </a:r>
            <a:r>
              <a:rPr sz="2000" b="1" spc="-10" dirty="0">
                <a:latin typeface="Arial Narrow" pitchFamily="34" charset="0"/>
                <a:cs typeface="Microsoft Sans Serif"/>
              </a:rPr>
              <a:t>беспомощность, </a:t>
            </a:r>
            <a:r>
              <a:rPr sz="2000" b="1" dirty="0">
                <a:latin typeface="Arial Narrow" pitchFamily="34" charset="0"/>
                <a:cs typeface="Microsoft Sans Serif"/>
              </a:rPr>
              <a:t>бессилие,</a:t>
            </a:r>
            <a:r>
              <a:rPr sz="2000" b="1" spc="70" dirty="0">
                <a:latin typeface="Arial Narrow" pitchFamily="34" charset="0"/>
                <a:cs typeface="Microsoft Sans Serif"/>
              </a:rPr>
              <a:t> </a:t>
            </a:r>
            <a:r>
              <a:rPr sz="2000" b="1" dirty="0">
                <a:latin typeface="Arial Narrow" pitchFamily="34" charset="0"/>
                <a:cs typeface="Microsoft Sans Serif"/>
              </a:rPr>
              <a:t>некомпетентность,</a:t>
            </a:r>
            <a:r>
              <a:rPr sz="2000" b="1" spc="70" dirty="0">
                <a:latin typeface="Arial Narrow" pitchFamily="34" charset="0"/>
                <a:cs typeface="Microsoft Sans Serif"/>
              </a:rPr>
              <a:t> </a:t>
            </a:r>
            <a:r>
              <a:rPr sz="2000" b="1" dirty="0">
                <a:latin typeface="Arial Narrow" pitchFamily="34" charset="0"/>
                <a:cs typeface="Microsoft Sans Serif"/>
              </a:rPr>
              <a:t>неэффективность,</a:t>
            </a:r>
            <a:r>
              <a:rPr sz="2000" b="1" spc="65" dirty="0">
                <a:latin typeface="Arial Narrow" pitchFamily="34" charset="0"/>
                <a:cs typeface="Microsoft Sans Serif"/>
              </a:rPr>
              <a:t> </a:t>
            </a:r>
            <a:r>
              <a:rPr sz="2000" b="1" spc="-10" dirty="0">
                <a:latin typeface="Arial Narrow" pitchFamily="34" charset="0"/>
                <a:cs typeface="Microsoft Sans Serif"/>
              </a:rPr>
              <a:t>напряжение, </a:t>
            </a:r>
            <a:r>
              <a:rPr sz="2000" b="1" dirty="0">
                <a:latin typeface="Arial Narrow" pitchFamily="34" charset="0"/>
                <a:cs typeface="Microsoft Sans Serif"/>
              </a:rPr>
              <a:t>снижение</a:t>
            </a:r>
            <a:r>
              <a:rPr sz="2000" b="1" spc="265" dirty="0">
                <a:latin typeface="Arial Narrow" pitchFamily="34" charset="0"/>
                <a:cs typeface="Microsoft Sans Serif"/>
              </a:rPr>
              <a:t>  </a:t>
            </a:r>
            <a:r>
              <a:rPr sz="2000" b="1" dirty="0">
                <a:latin typeface="Arial Narrow" pitchFamily="34" charset="0"/>
                <a:cs typeface="Microsoft Sans Serif"/>
              </a:rPr>
              <a:t>мотивации</a:t>
            </a:r>
            <a:r>
              <a:rPr sz="2000" dirty="0">
                <a:latin typeface="Arial Narrow" pitchFamily="34" charset="0"/>
                <a:cs typeface="Microsoft Sans Serif"/>
              </a:rPr>
              <a:t>,</a:t>
            </a:r>
            <a:r>
              <a:rPr sz="2000" spc="27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что</a:t>
            </a:r>
            <a:r>
              <a:rPr sz="2000" spc="270" dirty="0">
                <a:latin typeface="Arial Narrow" pitchFamily="34" charset="0"/>
                <a:cs typeface="Microsoft Sans Serif"/>
              </a:rPr>
              <a:t>  </a:t>
            </a:r>
            <a:r>
              <a:rPr sz="2000" dirty="0">
                <a:latin typeface="Arial Narrow" pitchFamily="34" charset="0"/>
                <a:cs typeface="Microsoft Sans Serif"/>
              </a:rPr>
              <a:t>ведет</a:t>
            </a:r>
            <a:r>
              <a:rPr sz="2000" spc="270" dirty="0">
                <a:latin typeface="Arial Narrow" pitchFamily="34" charset="0"/>
                <a:cs typeface="Microsoft Sans Serif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к</a:t>
            </a:r>
            <a:r>
              <a:rPr sz="2000" b="1" spc="26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 </a:t>
            </a:r>
            <a:r>
              <a:rPr sz="2000" b="1" spc="-1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профессиональному выгоранию</a:t>
            </a:r>
            <a:r>
              <a:rPr sz="2000" spc="-10" dirty="0">
                <a:latin typeface="Arial Narrow" pitchFamily="34" charset="0"/>
                <a:cs typeface="Microsoft Sans Serif"/>
              </a:rPr>
              <a:t>.</a:t>
            </a:r>
            <a:endParaRPr sz="2000" dirty="0">
              <a:latin typeface="Arial Narrow" pitchFamily="34" charset="0"/>
              <a:cs typeface="Microsoft Sans Serif"/>
            </a:endParaRPr>
          </a:p>
          <a:p>
            <a:pPr marL="285750" indent="-285750">
              <a:lnSpc>
                <a:spcPct val="100000"/>
              </a:lnSpc>
              <a:spcBef>
                <a:spcPts val="66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Буллинг может подтолкнуть учителя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к профдеформации</a:t>
            </a:r>
            <a:r>
              <a:rPr lang="ru-RU" sz="2000" dirty="0" smtClean="0">
                <a:latin typeface="Arial Narrow" pitchFamily="34" charset="0"/>
              </a:rPr>
              <a:t>, заставляя во всем обвинять детей или их семьи, а то и начать использовать групповое давление для «наказания неугодных».</a:t>
            </a:r>
            <a:endParaRPr sz="2000" dirty="0">
              <a:latin typeface="Arial Narrow" pitchFamily="34" charset="0"/>
              <a:cs typeface="Microsoft Sans Serif"/>
            </a:endParaRPr>
          </a:p>
          <a:p>
            <a:pPr marL="285750" indent="-285750">
              <a:lnSpc>
                <a:spcPct val="100000"/>
              </a:lnSpc>
              <a:spcBef>
                <a:spcPts val="655"/>
              </a:spcBef>
              <a:buFont typeface="Wingdings" pitchFamily="2" charset="2"/>
              <a:buChar char="ü"/>
            </a:pPr>
            <a:endParaRPr sz="2000" dirty="0">
              <a:latin typeface="Arial Narrow" pitchFamily="34" charset="0"/>
              <a:cs typeface="Microsoft Sans Serif"/>
            </a:endParaRPr>
          </a:p>
          <a:p>
            <a:pPr marL="355600" marR="5715" indent="-342900" algn="just">
              <a:spcBef>
                <a:spcPts val="5"/>
              </a:spcBef>
              <a:buFont typeface="Wingdings" pitchFamily="2" charset="2"/>
              <a:buChar char="ü"/>
              <a:tabLst>
                <a:tab pos="355600" algn="l"/>
                <a:tab pos="360680" algn="l"/>
              </a:tabLst>
            </a:pPr>
            <a:r>
              <a:rPr lang="ru-RU" sz="2000" dirty="0" smtClean="0">
                <a:latin typeface="Arial Narrow" pitchFamily="34" charset="0"/>
                <a:cs typeface="Microsoft Sans Serif"/>
              </a:rPr>
              <a:t>Буллинг</a:t>
            </a:r>
            <a:r>
              <a:rPr lang="ru-RU" sz="2000" spc="13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отвлекает</a:t>
            </a:r>
            <a:r>
              <a:rPr lang="ru-RU" sz="2000" spc="12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на</a:t>
            </a:r>
            <a:r>
              <a:rPr lang="ru-RU" sz="2000" spc="13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себя</a:t>
            </a:r>
            <a:r>
              <a:rPr lang="ru-RU" sz="2000" spc="13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внимание</a:t>
            </a:r>
            <a:r>
              <a:rPr lang="ru-RU" sz="2000" spc="13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детей,</a:t>
            </a:r>
            <a:r>
              <a:rPr lang="ru-RU" sz="2000" spc="135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мешая</a:t>
            </a:r>
            <a:r>
              <a:rPr lang="ru-RU" sz="2000" spc="130" dirty="0" smtClean="0">
                <a:latin typeface="Arial Narrow" pitchFamily="34" charset="0"/>
                <a:cs typeface="Microsoft Sans Serif"/>
              </a:rPr>
              <a:t>  </a:t>
            </a:r>
            <a:r>
              <a:rPr lang="ru-RU" sz="2000" spc="-25" dirty="0" smtClean="0">
                <a:latin typeface="Arial Narrow" pitchFamily="34" charset="0"/>
                <a:cs typeface="Microsoft Sans Serif"/>
              </a:rPr>
              <a:t>им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учиться;</a:t>
            </a:r>
            <a:r>
              <a:rPr lang="ru-RU" sz="2000" spc="165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портит</a:t>
            </a:r>
            <a:r>
              <a:rPr lang="ru-RU" sz="2000" b="1" spc="175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психологический</a:t>
            </a:r>
            <a:r>
              <a:rPr lang="ru-RU" sz="2000" b="1" spc="180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климат</a:t>
            </a:r>
            <a:r>
              <a:rPr lang="ru-RU" sz="2000" b="1" spc="170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в</a:t>
            </a:r>
            <a:r>
              <a:rPr lang="ru-RU" sz="2000" b="1" spc="170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классе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,</a:t>
            </a:r>
            <a:r>
              <a:rPr lang="ru-RU" sz="2000" spc="180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не</a:t>
            </a:r>
            <a:r>
              <a:rPr lang="ru-RU" sz="2000" spc="175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spc="-10" dirty="0" smtClean="0">
                <a:latin typeface="Arial Narrow" pitchFamily="34" charset="0"/>
                <a:cs typeface="Microsoft Sans Serif"/>
              </a:rPr>
              <a:t>давая сотрудничать</a:t>
            </a:r>
            <a:r>
              <a:rPr lang="ru-RU" sz="2000" spc="-30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и</a:t>
            </a:r>
            <a:r>
              <a:rPr lang="ru-RU" sz="2000" spc="-25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решать</a:t>
            </a:r>
            <a:r>
              <a:rPr lang="ru-RU" sz="2000" spc="-40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dirty="0" smtClean="0">
                <a:latin typeface="Arial Narrow" pitchFamily="34" charset="0"/>
                <a:cs typeface="Microsoft Sans Serif"/>
              </a:rPr>
              <a:t>учебные</a:t>
            </a:r>
            <a:r>
              <a:rPr lang="ru-RU" sz="2000" spc="-20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spc="-10" dirty="0" smtClean="0">
                <a:latin typeface="Arial Narrow" pitchFamily="34" charset="0"/>
                <a:cs typeface="Microsoft Sans Serif"/>
              </a:rPr>
              <a:t>задачи</a:t>
            </a:r>
            <a:r>
              <a:rPr lang="ru-RU" sz="2000" spc="-45" dirty="0" smtClean="0">
                <a:latin typeface="Arial Narrow" pitchFamily="34" charset="0"/>
                <a:cs typeface="Microsoft Sans Serif"/>
              </a:rPr>
              <a:t> </a:t>
            </a:r>
            <a:r>
              <a:rPr lang="ru-RU" sz="2000" spc="-10" dirty="0" smtClean="0">
                <a:latin typeface="Arial Narrow" pitchFamily="34" charset="0"/>
                <a:cs typeface="Microsoft Sans Serif"/>
              </a:rPr>
              <a:t>совместно, что  также может повлиять на педагога, затрудняя реализацию поставленных целей.</a:t>
            </a:r>
            <a:endParaRPr lang="ru-RU" sz="2000" dirty="0" smtClean="0">
              <a:latin typeface="Arial Narrow" pitchFamily="34" charset="0"/>
              <a:cs typeface="Microsoft Sans Serif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355600" algn="l"/>
                <a:tab pos="360680" algn="l"/>
              </a:tabLst>
            </a:pPr>
            <a:endParaRPr dirty="0"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272" y="4653136"/>
            <a:ext cx="1710830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7"/>
            <a:ext cx="8229600" cy="53473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 Последствия </a:t>
            </a:r>
            <a:r>
              <a:rPr lang="ru-RU" dirty="0">
                <a:latin typeface="Arial Narrow" pitchFamily="34" charset="0"/>
              </a:rPr>
              <a:t>травли крайне опасны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школы в целом, </a:t>
            </a:r>
            <a:r>
              <a:rPr lang="ru-RU" dirty="0">
                <a:latin typeface="Arial Narrow" pitchFamily="34" charset="0"/>
              </a:rPr>
              <a:t>поскольку в разы увеличиваются </a:t>
            </a:r>
            <a:r>
              <a:rPr lang="ru-RU" b="1" i="1" dirty="0">
                <a:solidFill>
                  <a:srgbClr val="C00000"/>
                </a:solidFill>
                <a:latin typeface="Arial Narrow" pitchFamily="34" charset="0"/>
              </a:rPr>
              <a:t>риски насилия отчаявшейся жертвы над собой или над мучителями и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свидетелями!</a:t>
            </a:r>
          </a:p>
          <a:p>
            <a:pPr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122000"/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 Иногда </a:t>
            </a:r>
            <a:r>
              <a:rPr lang="ru-RU" dirty="0">
                <a:latin typeface="Arial Narrow" pitchFamily="34" charset="0"/>
              </a:rPr>
              <a:t>к насилию прибегают родители, отчаявшиеся иначе защитить своего </a:t>
            </a:r>
            <a:r>
              <a:rPr lang="ru-RU" dirty="0" smtClean="0">
                <a:latin typeface="Arial Narrow" pitchFamily="34" charset="0"/>
              </a:rPr>
              <a:t>ребенка!</a:t>
            </a:r>
          </a:p>
          <a:p>
            <a:pPr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122000"/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 Как </a:t>
            </a:r>
            <a:r>
              <a:rPr lang="ru-RU" dirty="0">
                <a:latin typeface="Arial Narrow" pitchFamily="34" charset="0"/>
              </a:rPr>
              <a:t>показывает опыт, в основе почти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каждого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случая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с вспышкой насилия в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школе </a:t>
            </a:r>
            <a:r>
              <a:rPr lang="ru-RU" dirty="0">
                <a:latin typeface="Arial Narrow" pitchFamily="34" charset="0"/>
              </a:rPr>
              <a:t>лежит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история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травли!!!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Почему возникает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?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latin typeface="Arial Narrow" pitchFamily="34" charset="0"/>
              </a:rPr>
              <a:t>Ш</a:t>
            </a:r>
            <a:r>
              <a:rPr lang="ru-RU" sz="3400" b="1" dirty="0" smtClean="0">
                <a:latin typeface="Arial Narrow" pitchFamily="34" charset="0"/>
              </a:rPr>
              <a:t>кольный класс как группа имеет характерные особенности</a:t>
            </a:r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Во-первых, это группа, созданная «сверху»: дети не выбирали быть друг с другом, их так распределили для удобства процесса обучения.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ru-RU" dirty="0" smtClean="0">
              <a:latin typeface="Arial Narrow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Во-вторых, это группа, изначально, не имеющая общей позитивной цели. Каждый учится сам за себя, нет никаких общих для класса побед и поражений, нет того, чем весь класс мог бы заниматься, вместе координируя усилия и договариваясь о распределении ролей (если это не введено учителем). 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ru-RU" dirty="0" smtClean="0">
              <a:latin typeface="Arial Narrow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Таким образом, травля – проблема группы, проявление групповой динамики. Детские коллективы оказываются перед ней беззащитны, если нет взрослого, который руководит психологической атмосферой в группе.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25446"/>
            <a:ext cx="8229600" cy="841384"/>
          </a:xfrm>
          <a:prstGeom prst="rect">
            <a:avLst/>
          </a:prstGeom>
        </p:spPr>
        <p:txBody>
          <a:bodyPr vert="horz" wrap="square" lIns="0" tIns="162687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ПРЕОДОЛЕНИЕ</a:t>
            </a:r>
            <a:r>
              <a:rPr b="1" spc="-17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854" y="1340768"/>
            <a:ext cx="8021320" cy="3728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815975" algn="ctr">
              <a:lnSpc>
                <a:spcPts val="2400"/>
              </a:lnSpc>
              <a:spcBef>
                <a:spcPts val="675"/>
              </a:spcBef>
            </a:pPr>
            <a:r>
              <a:rPr sz="2500" b="1" i="1" dirty="0">
                <a:latin typeface="Arial Narrow" pitchFamily="34" charset="0"/>
                <a:cs typeface="Microsoft Sans Serif"/>
              </a:rPr>
              <a:t>Буллинг</a:t>
            </a:r>
            <a:r>
              <a:rPr sz="2500" b="1" i="1" spc="-5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spc="-30" dirty="0">
                <a:latin typeface="Arial Narrow" pitchFamily="34" charset="0"/>
                <a:cs typeface="Microsoft Sans Serif"/>
              </a:rPr>
              <a:t>возникает</a:t>
            </a:r>
            <a:r>
              <a:rPr sz="2500" b="1" i="1" spc="-8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dirty="0">
                <a:latin typeface="Arial Narrow" pitchFamily="34" charset="0"/>
                <a:cs typeface="Microsoft Sans Serif"/>
              </a:rPr>
              <a:t>внутри</a:t>
            </a:r>
            <a:r>
              <a:rPr sz="2500" b="1" i="1" spc="-7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dirty="0">
                <a:latin typeface="Arial Narrow" pitchFamily="34" charset="0"/>
                <a:cs typeface="Microsoft Sans Serif"/>
              </a:rPr>
              <a:t>системы</a:t>
            </a:r>
            <a:r>
              <a:rPr sz="2500" b="1" i="1" spc="-5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spc="645" dirty="0">
                <a:latin typeface="Arial Narrow" pitchFamily="34" charset="0"/>
                <a:cs typeface="Microsoft Sans Serif"/>
              </a:rPr>
              <a:t>–</a:t>
            </a:r>
            <a:r>
              <a:rPr sz="2500" b="1" i="1" spc="-7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dirty="0">
                <a:latin typeface="Arial Narrow" pitchFamily="34" charset="0"/>
                <a:cs typeface="Microsoft Sans Serif"/>
              </a:rPr>
              <a:t>решать</a:t>
            </a:r>
            <a:r>
              <a:rPr sz="2500" b="1" i="1" spc="-85" dirty="0">
                <a:latin typeface="Arial Narrow" pitchFamily="34" charset="0"/>
                <a:cs typeface="Microsoft Sans Serif"/>
              </a:rPr>
              <a:t> </a:t>
            </a:r>
            <a:r>
              <a:rPr sz="2500" b="1" i="1" spc="-25" dirty="0">
                <a:latin typeface="Arial Narrow" pitchFamily="34" charset="0"/>
                <a:cs typeface="Microsoft Sans Serif"/>
              </a:rPr>
              <a:t>его необходимо</a:t>
            </a:r>
            <a:r>
              <a:rPr sz="2500" b="1" i="1" spc="-85" dirty="0">
                <a:latin typeface="Arial Narrow" pitchFamily="34" charset="0"/>
                <a:cs typeface="Microsoft Sans Serif"/>
              </a:rPr>
              <a:t> </a:t>
            </a:r>
            <a:r>
              <a:rPr sz="2500" b="1" i="1" spc="-10" dirty="0">
                <a:latin typeface="Arial Narrow" pitchFamily="34" charset="0"/>
                <a:cs typeface="Microsoft Sans Serif"/>
              </a:rPr>
              <a:t>тоже</a:t>
            </a:r>
            <a:r>
              <a:rPr sz="2500" b="1" i="1" spc="-120" dirty="0">
                <a:latin typeface="Arial Narrow" pitchFamily="34" charset="0"/>
                <a:cs typeface="Microsoft Sans Serif"/>
              </a:rPr>
              <a:t> </a:t>
            </a:r>
            <a:r>
              <a:rPr sz="2500" b="1" i="1" spc="-10" dirty="0">
                <a:latin typeface="Arial Narrow" pitchFamily="34" charset="0"/>
                <a:cs typeface="Microsoft Sans Serif"/>
              </a:rPr>
              <a:t>системно.</a:t>
            </a:r>
            <a:endParaRPr sz="2500" b="1" i="1" dirty="0">
              <a:latin typeface="Arial Narrow" pitchFamily="34" charset="0"/>
              <a:cs typeface="Microsoft Sans Serif"/>
            </a:endParaRPr>
          </a:p>
          <a:p>
            <a:pPr marL="12700" marR="5080" algn="just">
              <a:lnSpc>
                <a:spcPts val="2400"/>
              </a:lnSpc>
              <a:spcBef>
                <a:spcPts val="5"/>
              </a:spcBef>
            </a:pPr>
            <a:endParaRPr lang="ru-RU" sz="2500" dirty="0">
              <a:latin typeface="Arial Narrow" pitchFamily="34" charset="0"/>
              <a:cs typeface="Microsoft Sans Serif"/>
            </a:endParaRPr>
          </a:p>
          <a:p>
            <a:pPr marL="12700" marR="5080" algn="ctr">
              <a:lnSpc>
                <a:spcPts val="2400"/>
              </a:lnSpc>
              <a:spcBef>
                <a:spcPts val="5"/>
              </a:spcBef>
            </a:pPr>
            <a:r>
              <a:rPr sz="2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Основными</a:t>
            </a:r>
            <a:r>
              <a:rPr sz="2500" spc="-9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способами</a:t>
            </a:r>
            <a:r>
              <a:rPr sz="2500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работы</a:t>
            </a:r>
            <a:r>
              <a:rPr sz="2500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</a:t>
            </a:r>
            <a:r>
              <a:rPr sz="2500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уже</a:t>
            </a:r>
            <a:r>
              <a:rPr sz="2500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существующими </a:t>
            </a:r>
            <a:r>
              <a:rPr sz="2500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эпизодами</a:t>
            </a:r>
            <a:r>
              <a:rPr sz="2500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травли</a:t>
            </a:r>
            <a:r>
              <a:rPr sz="2500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в</a:t>
            </a:r>
            <a:r>
              <a:rPr sz="2500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Российских</a:t>
            </a:r>
            <a:r>
              <a:rPr sz="2500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школах</a:t>
            </a:r>
            <a:r>
              <a:rPr sz="2500" spc="-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сейчас являются</a:t>
            </a:r>
            <a:r>
              <a:rPr sz="2500" spc="-1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:</a:t>
            </a:r>
            <a:endParaRPr sz="2500" dirty="0">
              <a:solidFill>
                <a:srgbClr val="C00000"/>
              </a:solidFill>
              <a:latin typeface="Arial Narrow" pitchFamily="34" charset="0"/>
              <a:cs typeface="Microsoft Sans Serif"/>
            </a:endParaRPr>
          </a:p>
          <a:p>
            <a:pPr algn="just">
              <a:lnSpc>
                <a:spcPct val="100000"/>
              </a:lnSpc>
              <a:spcBef>
                <a:spcPts val="770"/>
              </a:spcBef>
            </a:pPr>
            <a:endParaRPr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12700" marR="412115" algn="just">
              <a:lnSpc>
                <a:spcPts val="2400"/>
              </a:lnSpc>
            </a:pPr>
            <a:r>
              <a:rPr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а)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работа</a:t>
            </a:r>
            <a:r>
              <a:rPr sz="2500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</a:t>
            </a:r>
            <a:r>
              <a:rPr sz="25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сообществом</a:t>
            </a:r>
            <a:r>
              <a:rPr sz="25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500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класса</a:t>
            </a:r>
            <a:r>
              <a:rPr lang="ru-RU" sz="25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;</a:t>
            </a: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12700" marR="412115" algn="just">
              <a:lnSpc>
                <a:spcPts val="2400"/>
              </a:lnSpc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12700" marR="412115" algn="just">
              <a:lnSpc>
                <a:spcPts val="2400"/>
              </a:lnSpc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б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) индивидуальная</a:t>
            </a:r>
            <a:r>
              <a:rPr lang="ru-RU" sz="2500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работа</a:t>
            </a:r>
            <a:r>
              <a:rPr lang="ru-RU" sz="25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</a:t>
            </a:r>
            <a:r>
              <a:rPr lang="ru-RU" sz="2500" spc="-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участниками</a:t>
            </a:r>
            <a:r>
              <a:rPr lang="ru-RU" sz="2500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ситуаций (выполняющими</a:t>
            </a:r>
            <a:r>
              <a:rPr lang="ru-RU" sz="25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роли</a:t>
            </a:r>
            <a:r>
              <a:rPr lang="ru-RU" sz="2500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агрессоров</a:t>
            </a:r>
            <a:r>
              <a:rPr lang="ru-RU" sz="2500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и</a:t>
            </a:r>
            <a:r>
              <a:rPr lang="ru-RU" sz="2500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lang="ru-RU" sz="25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жертв).</a:t>
            </a: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endParaRPr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208" y="4504802"/>
            <a:ext cx="2016252" cy="2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617907"/>
            <a:ext cx="6968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9330" marR="5080" indent="-2247265">
              <a:lnSpc>
                <a:spcPct val="100000"/>
              </a:lnSpc>
              <a:spcBef>
                <a:spcPts val="100"/>
              </a:spcBef>
            </a:pPr>
            <a:r>
              <a:rPr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</a:t>
            </a:r>
            <a:r>
              <a:rPr sz="3600" b="1" spc="-45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sz="3600" b="1" spc="-1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ПРЕОДОЛЕНИЯ БУЛЛИНГА</a:t>
            </a:r>
            <a:endParaRPr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12776"/>
            <a:ext cx="5404212" cy="35285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0520" algn="l"/>
              </a:tabLst>
            </a:pP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Признание</a:t>
            </a:r>
            <a:r>
              <a:rPr sz="2400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 </a:t>
            </a:r>
            <a:r>
              <a:rPr sz="2400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проблемы</a:t>
            </a:r>
            <a:r>
              <a:rPr sz="24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.</a:t>
            </a:r>
            <a:endParaRPr lang="ru-RU" sz="2400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350520" indent="-3378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0520" algn="l"/>
              </a:tabLst>
            </a:pPr>
            <a:r>
              <a:rPr lang="ru-RU" sz="24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Назвать явление.</a:t>
            </a:r>
          </a:p>
          <a:p>
            <a:pPr marL="350520" indent="-3378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0520" algn="l"/>
              </a:tabLst>
            </a:pPr>
            <a:r>
              <a:rPr lang="ru-RU" sz="24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Дать однозначную оценку травле.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  <a:p>
            <a:pPr marL="351155" indent="-33845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115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Обсуждать травлю как проблему группы.</a:t>
            </a: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15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Сформулировать позитивные правила жизни в группе и заключить контракт.</a:t>
            </a: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15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Поддержка позитивных изменений</a:t>
            </a: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15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crosoft Sans Serif"/>
              </a:rPr>
              <a:t>Гармонизировать иерархию.</a:t>
            </a:r>
            <a:endParaRPr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1628800"/>
            <a:ext cx="2129816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ПРОФИЛАКТИКА БУЛЛИНГА В ОБРАЗОВАТЕЛЬНЫХ ОРГАНИЗАЦИЯХ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ПОЛЕЗНЫЕ РЕСУРСЫ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marR="64770" lvl="0" indent="0">
              <a:spcBef>
                <a:spcPts val="235"/>
              </a:spcBef>
              <a:buSzPts val="1400"/>
              <a:buNone/>
              <a:tabLst>
                <a:tab pos="790575" algn="l"/>
                <a:tab pos="791210" algn="l"/>
                <a:tab pos="1551305" algn="l"/>
                <a:tab pos="2994025" algn="l"/>
                <a:tab pos="408305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1. Автономная</a:t>
            </a:r>
            <a:r>
              <a:rPr lang="ru-RU" sz="1600" spc="1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некоммерческая</a:t>
            </a:r>
            <a:r>
              <a:rPr lang="ru-RU" sz="1600" spc="1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организация</a:t>
            </a:r>
            <a:r>
              <a:rPr lang="ru-RU" sz="1600" spc="13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«Центр</a:t>
            </a:r>
            <a:r>
              <a:rPr lang="ru-RU" sz="1600" spc="15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изучения</a:t>
            </a:r>
            <a:r>
              <a:rPr lang="ru-RU" sz="1600" spc="1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600" spc="1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сетевого</a:t>
            </a:r>
            <a:r>
              <a:rPr lang="ru-RU" sz="1600" spc="-335" dirty="0" smtClean="0">
                <a:effectLst/>
                <a:latin typeface="Times New Roman"/>
                <a:ea typeface="Times New Roman"/>
              </a:rPr>
              <a:t> 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мониторинга	молодежной	среды»:	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https://www.cism-ms.ru/poleznye-</a:t>
            </a:r>
            <a:r>
              <a:rPr lang="ru-RU" sz="1600" spc="-33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materialy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/profilaktika-bullinga-sredi-podrostkov-kuda-obrashchatsya-i-kak-sebya-</a:t>
            </a:r>
            <a:r>
              <a:rPr lang="ru-RU" sz="1600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err="1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zashchitit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/</a:t>
            </a:r>
            <a:endParaRPr lang="ru-RU" sz="1600" spc="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 2. Автономная	некоммерческая	организация	помощи	детям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«Благотворительная</a:t>
            </a:r>
            <a:r>
              <a:rPr lang="ru-RU" sz="1600" spc="-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организация</a:t>
            </a:r>
            <a:r>
              <a:rPr lang="ru-RU" sz="1600" spc="-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«Журавлик»:</a:t>
            </a:r>
            <a:r>
              <a:rPr lang="ru-RU" sz="16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3"/>
              </a:rPr>
              <a:t>http://zhuravlik.org/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3. </a:t>
            </a:r>
            <a:r>
              <a:rPr lang="ru-RU" sz="1600" spc="0" dirty="0" err="1" smtClean="0">
                <a:effectLst/>
                <a:latin typeface="Times New Roman"/>
                <a:ea typeface="Times New Roman"/>
              </a:rPr>
              <a:t>Антибуллинговая</a:t>
            </a:r>
            <a:r>
              <a:rPr lang="ru-RU" sz="16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программа</a:t>
            </a:r>
            <a:r>
              <a:rPr lang="ru-RU" sz="16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«Травли.NET»:</a:t>
            </a:r>
            <a:r>
              <a:rPr lang="ru-RU" sz="1600" spc="-4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hlinkClick r:id="rId4"/>
              </a:rPr>
              <a:t>https://травлинет.рф/</a:t>
            </a: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4. </a:t>
            </a:r>
            <a:r>
              <a:rPr lang="ru-RU" sz="1600" spc="0" dirty="0" err="1" smtClean="0">
                <a:effectLst/>
                <a:latin typeface="Times New Roman"/>
                <a:ea typeface="Times New Roman"/>
              </a:rPr>
              <a:t>Антибуллинговая</a:t>
            </a:r>
            <a:r>
              <a:rPr lang="ru-RU" sz="1600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программа</a:t>
            </a:r>
            <a:r>
              <a:rPr lang="ru-RU" sz="1600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федерального</a:t>
            </a:r>
            <a:r>
              <a:rPr lang="ru-RU" sz="1600" spc="2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научно-методического</a:t>
            </a:r>
            <a:r>
              <a:rPr lang="ru-RU" sz="1600" spc="2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центра</a:t>
            </a:r>
            <a:r>
              <a:rPr lang="ru-RU" sz="1600" spc="-3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в области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психологии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педагогики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толерантности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«Каждый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важен»:</a:t>
            </a:r>
            <a:r>
              <a:rPr lang="ru-RU" sz="1600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hlinkClick r:id="rId5"/>
              </a:rPr>
              <a:t>https://каждыйважен.рф/</a:t>
            </a: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5. Всероссийский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Детский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телефон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доверия: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психологическое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консультирование,</a:t>
            </a:r>
            <a:r>
              <a:rPr lang="ru-RU" sz="1600" spc="1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экстренная</a:t>
            </a:r>
            <a:r>
              <a:rPr lang="ru-RU" sz="1600" spc="4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600" spc="5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кризисная</a:t>
            </a:r>
            <a:r>
              <a:rPr lang="ru-RU" sz="1600" spc="5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психологическая</a:t>
            </a:r>
            <a:r>
              <a:rPr lang="ru-RU" sz="1600" spc="49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помощь</a:t>
            </a:r>
            <a:r>
              <a:rPr lang="ru-RU" sz="1600" spc="5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для</a:t>
            </a:r>
            <a:r>
              <a:rPr lang="ru-RU" sz="1600" spc="4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z="1600" spc="-34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16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трудной</a:t>
            </a:r>
            <a:r>
              <a:rPr lang="ru-RU" sz="1600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жизненной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ситуации,</a:t>
            </a:r>
            <a:r>
              <a:rPr lang="ru-RU" sz="16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подростков</a:t>
            </a:r>
            <a:r>
              <a:rPr lang="ru-RU" sz="16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их</a:t>
            </a:r>
            <a:r>
              <a:rPr lang="ru-RU" sz="1600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родителей:</a:t>
            </a:r>
            <a:r>
              <a:rPr lang="ru-RU" sz="1600" spc="-2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6"/>
              </a:rPr>
              <a:t>http://telefon-doveria.ru</a:t>
            </a: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6. Дети  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России   онлайн.  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Сайт   проектов   Фонда    Развития    Интернет –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 вопросам социализации детей и подростков в развивающемся информационном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обществе,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а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также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проблемам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их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безопасности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современной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инфокоммуникационной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среде.:</a:t>
            </a:r>
            <a:r>
              <a:rPr lang="ru-RU" sz="1600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7"/>
              </a:rPr>
              <a:t>http://detionline.com/</a:t>
            </a: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spcBef>
                <a:spcPts val="5"/>
              </a:spcBef>
              <a:buSzPts val="1400"/>
              <a:buNone/>
              <a:tabLst>
                <a:tab pos="790575" algn="l"/>
                <a:tab pos="791210" algn="l"/>
                <a:tab pos="2120900" algn="l"/>
                <a:tab pos="3754755" algn="l"/>
                <a:tab pos="5093335" algn="l"/>
                <a:tab pos="6107430" algn="l"/>
              </a:tabLst>
            </a:pPr>
            <a:r>
              <a:rPr lang="ru-RU" sz="1600" dirty="0" smtClean="0">
                <a:latin typeface="Times New Roman"/>
                <a:cs typeface="Times New Roman" pitchFamily="18" charset="0"/>
              </a:rPr>
              <a:t>7.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подростков 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Анимагии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студии игровых решений Фонда социального развития «Полдень». Игра для обучающихся (9+). Персонажи игры иллюстрируют роли и стратегии детей в случае реальной ситуации травли. Проект реализуется при поддержке грантов мэра Москвы. Партнерами в разработке концепции стали эксперты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антибуллинговой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программы «Травли.NET» (АНО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 «Журавлик»). Игра доступна бесплатно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AppStore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https://thenoon.ru/index.html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методические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://drive.google.com/drive/folders/1geHforRxYUblNIYe624NKz5-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d7lNlkxP?usp=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9"/>
              </a:rPr>
              <a:t>sharing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ПРОФИЛАКТИКА БУЛЛИНГА В ОБРАЗОВАТЕЛЬНЫХ ОРГАНИЗАЦИЯХ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ПОЛЕЗНЫЕ РЕСУРСЫ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Кабинет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онлайн-консультирования	для	подростков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молодежи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ПроПсиТин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/>
              </a:rPr>
              <a:t>http://propsyteen.ru/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Полезные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ресурсы для родителей. Информационные материалы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ФГБУ «Центр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защиты прав и интересов детей»: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https://disk.yandex.ru/i/4MYokwL5aIdf4w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Портал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«Мой семейный центр» Департамента труда и социальной защиты населения города Москвы. Бесплатная психологическая и юридическая помощь семьям с детьми, в том числе по вопросам травли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): https://мойсемейныйцентр.москва/</a:t>
            </a: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Портал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«Я – родитель»: </a:t>
            </a:r>
            <a:r>
              <a:rPr lang="ru-RU" sz="160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http://www.ya-roditel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Портал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психологических изданий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PsyJournals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https://psyjournals.ru/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Проект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«Останови травлю!»: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https://kiberbulling.net/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Проект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«Вместе против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портала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Школа.Москва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Учимся всей семьей»: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/>
              </a:rPr>
              <a:t>http://bullying.shkolamoskva.ru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15. Проект	«Лига	безопасного	Интернета»: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https://ligainternet.ru/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u="sng" dirty="0" smtClean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hlinkClick r:id="rId8"/>
              </a:rPr>
              <a:t>https://вбезопасныйинтернет.рф/</a:t>
            </a:r>
            <a:endParaRPr lang="ru-RU" sz="16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1600" spc="0" dirty="0" smtClean="0">
                <a:effectLst/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</a:rPr>
              <a:t>16.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Проект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err="1" smtClean="0">
                <a:effectLst/>
                <a:latin typeface="Times New Roman"/>
                <a:ea typeface="Times New Roman"/>
              </a:rPr>
              <a:t>Учеба.ру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«15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правил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безопасного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поведения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интернете»:</a:t>
            </a:r>
            <a:r>
              <a:rPr lang="ru-RU" sz="1600" spc="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9"/>
              </a:rPr>
              <a:t>https://www.ucheba.ru/project/websafety</a:t>
            </a:r>
            <a:endParaRPr lang="ru-RU" sz="1600" u="sng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ru-RU" sz="1600" spc="0" dirty="0" smtClean="0">
                <a:effectLst/>
                <a:latin typeface="Times New Roman"/>
                <a:ea typeface="Times New Roman"/>
              </a:rPr>
              <a:t>17 .Ресурс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бесплатной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психологической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информационной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помощи</a:t>
            </a:r>
            <a:r>
              <a:rPr lang="ru-RU" sz="1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подросткам</a:t>
            </a:r>
            <a:r>
              <a:rPr lang="ru-RU" sz="16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до</a:t>
            </a:r>
            <a:r>
              <a:rPr lang="ru-RU" sz="16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18 лет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«</a:t>
            </a:r>
            <a:r>
              <a:rPr lang="ru-RU" sz="1600" spc="0" dirty="0" err="1" smtClean="0">
                <a:effectLst/>
                <a:latin typeface="Times New Roman"/>
                <a:ea typeface="Times New Roman"/>
              </a:rPr>
              <a:t>ПомощьРядом.рф</a:t>
            </a:r>
            <a:r>
              <a:rPr lang="ru-RU" sz="1600" spc="0" dirty="0" smtClean="0">
                <a:effectLst/>
                <a:latin typeface="Times New Roman"/>
                <a:ea typeface="Times New Roman"/>
              </a:rPr>
              <a:t>»:</a:t>
            </a:r>
            <a:r>
              <a:rPr lang="ru-RU" sz="1600" spc="-5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u="sng" spc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10"/>
              </a:rPr>
              <a:t>https://pomoschryadom.ru/</a:t>
            </a:r>
            <a:endParaRPr lang="ru-RU" sz="1600" spc="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endParaRPr lang="ru-RU" sz="1200" spc="0" dirty="0" smtClean="0">
              <a:effectLst/>
              <a:latin typeface="Times New Roman"/>
              <a:ea typeface="Times New Roman"/>
            </a:endParaRPr>
          </a:p>
          <a:p>
            <a:pPr marL="71120" indent="449580">
              <a:spcBef>
                <a:spcPts val="805"/>
              </a:spcBef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64770" lvl="0" indent="0">
              <a:spcBef>
                <a:spcPts val="235"/>
              </a:spcBef>
              <a:buSzPts val="1400"/>
              <a:buNone/>
              <a:tabLst>
                <a:tab pos="790575" algn="l"/>
                <a:tab pos="791210" algn="l"/>
                <a:tab pos="1551305" algn="l"/>
                <a:tab pos="2994025" algn="l"/>
                <a:tab pos="4083050" algn="l"/>
              </a:tabLst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424408"/>
            <a:ext cx="835292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648075" algn="l"/>
              </a:tabLst>
            </a:pPr>
            <a:r>
              <a:rPr sz="4800" spc="-1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</a:t>
            </a:r>
            <a:r>
              <a:rPr lang="ru-RU" sz="4800" spc="-28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(от «булли</a:t>
            </a: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» – бычок, задира)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и</a:t>
            </a:r>
            <a:r>
              <a:rPr lang="ru-RU" sz="3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МОББИНГ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(от </a:t>
            </a:r>
            <a:r>
              <a:rPr lang="ru-RU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«моб» – толпа) </a:t>
            </a: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     </a:t>
            </a:r>
            <a:r>
              <a:rPr b="1" spc="-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60" y="3045850"/>
            <a:ext cx="8202161" cy="3041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Narrow" pitchFamily="34" charset="0"/>
                <a:cs typeface="Microsoft Sans Serif"/>
              </a:rPr>
              <a:t>систематическое,</a:t>
            </a:r>
            <a:r>
              <a:rPr sz="2800" spc="660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регулярно</a:t>
            </a:r>
            <a:r>
              <a:rPr sz="2800" spc="665" dirty="0">
                <a:latin typeface="Arial Narrow" pitchFamily="34" charset="0"/>
                <a:cs typeface="Microsoft Sans Serif"/>
              </a:rPr>
              <a:t>  </a:t>
            </a:r>
            <a:r>
              <a:rPr sz="2800" spc="-10" dirty="0">
                <a:latin typeface="Arial Narrow" pitchFamily="34" charset="0"/>
                <a:cs typeface="Microsoft Sans Serif"/>
              </a:rPr>
              <a:t>повторяющееся </a:t>
            </a:r>
            <a:r>
              <a:rPr sz="2800" dirty="0">
                <a:latin typeface="Arial Narrow" pitchFamily="34" charset="0"/>
                <a:cs typeface="Microsoft Sans Serif"/>
              </a:rPr>
              <a:t>насилие,</a:t>
            </a:r>
            <a:r>
              <a:rPr sz="2800" spc="38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травля</a:t>
            </a:r>
            <a:r>
              <a:rPr sz="2800" spc="37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со</a:t>
            </a:r>
            <a:r>
              <a:rPr sz="2800" spc="36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стороны</a:t>
            </a:r>
            <a:r>
              <a:rPr sz="2800" spc="380" dirty="0">
                <a:latin typeface="Arial Narrow" pitchFamily="34" charset="0"/>
                <a:cs typeface="Microsoft Sans Serif"/>
              </a:rPr>
              <a:t> </a:t>
            </a:r>
            <a:r>
              <a:rPr sz="2800" i="1" dirty="0">
                <a:latin typeface="Arial Narrow" pitchFamily="34" charset="0"/>
                <a:cs typeface="Microsoft Sans Serif"/>
              </a:rPr>
              <a:t>одного</a:t>
            </a:r>
            <a:r>
              <a:rPr sz="2800" spc="380" dirty="0">
                <a:latin typeface="Arial Narrow" pitchFamily="34" charset="0"/>
                <a:cs typeface="Microsoft Sans Serif"/>
              </a:rPr>
              <a:t> </a:t>
            </a:r>
            <a:r>
              <a:rPr sz="2800" spc="-25" dirty="0">
                <a:latin typeface="Arial Narrow" pitchFamily="34" charset="0"/>
                <a:cs typeface="Microsoft Sans Serif"/>
              </a:rPr>
              <a:t>школьника </a:t>
            </a:r>
            <a:r>
              <a:rPr sz="2800" dirty="0">
                <a:latin typeface="Arial Narrow" pitchFamily="34" charset="0"/>
                <a:cs typeface="Microsoft Sans Serif"/>
              </a:rPr>
              <a:t>или</a:t>
            </a:r>
            <a:r>
              <a:rPr sz="2800" spc="350" dirty="0">
                <a:latin typeface="Arial Narrow" pitchFamily="34" charset="0"/>
                <a:cs typeface="Microsoft Sans Serif"/>
              </a:rPr>
              <a:t>    </a:t>
            </a:r>
            <a:r>
              <a:rPr sz="2800" i="1" dirty="0">
                <a:latin typeface="Arial Narrow" pitchFamily="34" charset="0"/>
                <a:cs typeface="Microsoft Sans Serif"/>
              </a:rPr>
              <a:t>группы</a:t>
            </a:r>
            <a:r>
              <a:rPr sz="2800" spc="350" dirty="0">
                <a:latin typeface="Arial Narrow" pitchFamily="34" charset="0"/>
                <a:cs typeface="Microsoft Sans Serif"/>
              </a:rPr>
              <a:t>    </a:t>
            </a:r>
            <a:r>
              <a:rPr sz="2800" dirty="0">
                <a:latin typeface="Arial Narrow" pitchFamily="34" charset="0"/>
                <a:cs typeface="Microsoft Sans Serif"/>
              </a:rPr>
              <a:t>школьников</a:t>
            </a:r>
            <a:r>
              <a:rPr sz="2800" spc="355" dirty="0">
                <a:latin typeface="Arial Narrow" pitchFamily="34" charset="0"/>
                <a:cs typeface="Microsoft Sans Serif"/>
              </a:rPr>
              <a:t>    </a:t>
            </a:r>
            <a:r>
              <a:rPr sz="2800" dirty="0">
                <a:latin typeface="Arial Narrow" pitchFamily="34" charset="0"/>
                <a:cs typeface="Microsoft Sans Serif"/>
              </a:rPr>
              <a:t>в</a:t>
            </a:r>
            <a:r>
              <a:rPr sz="2800" spc="355" dirty="0">
                <a:latin typeface="Arial Narrow" pitchFamily="34" charset="0"/>
                <a:cs typeface="Microsoft Sans Serif"/>
              </a:rPr>
              <a:t>    </a:t>
            </a:r>
            <a:r>
              <a:rPr sz="2800" spc="-10" dirty="0">
                <a:latin typeface="Arial Narrow" pitchFamily="34" charset="0"/>
                <a:cs typeface="Microsoft Sans Serif"/>
              </a:rPr>
              <a:t>отношении </a:t>
            </a:r>
            <a:r>
              <a:rPr sz="2800" dirty="0" err="1">
                <a:latin typeface="Arial Narrow" pitchFamily="34" charset="0"/>
                <a:cs typeface="Microsoft Sans Serif"/>
              </a:rPr>
              <a:t>отдельного</a:t>
            </a:r>
            <a:r>
              <a:rPr sz="2800" spc="165" dirty="0">
                <a:latin typeface="Arial Narrow" pitchFamily="34" charset="0"/>
                <a:cs typeface="Microsoft Sans Serif"/>
              </a:rPr>
              <a:t> </a:t>
            </a:r>
            <a:r>
              <a:rPr lang="ru-RU" sz="2800" dirty="0" smtClean="0">
                <a:latin typeface="Arial Narrow" pitchFamily="34" charset="0"/>
                <a:cs typeface="Microsoft Sans Serif"/>
              </a:rPr>
              <a:t>ученика</a:t>
            </a:r>
            <a:r>
              <a:rPr sz="2800" dirty="0" smtClean="0">
                <a:latin typeface="Arial Narrow" pitchFamily="34" charset="0"/>
                <a:cs typeface="Microsoft Sans Serif"/>
              </a:rPr>
              <a:t>,</a:t>
            </a:r>
            <a:r>
              <a:rPr sz="2800" spc="165" dirty="0" smtClean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который</a:t>
            </a:r>
            <a:r>
              <a:rPr sz="2800" spc="15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не</a:t>
            </a:r>
            <a:r>
              <a:rPr sz="2800" spc="160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может</a:t>
            </a:r>
            <a:r>
              <a:rPr sz="2800" spc="160" dirty="0">
                <a:latin typeface="Arial Narrow" pitchFamily="34" charset="0"/>
                <a:cs typeface="Microsoft Sans Serif"/>
              </a:rPr>
              <a:t> </a:t>
            </a:r>
            <a:r>
              <a:rPr sz="2800" spc="-20" dirty="0">
                <a:latin typeface="Arial Narrow" pitchFamily="34" charset="0"/>
                <a:cs typeface="Microsoft Sans Serif"/>
              </a:rPr>
              <a:t>себя </a:t>
            </a:r>
            <a:r>
              <a:rPr sz="2800" dirty="0">
                <a:latin typeface="Arial Narrow" pitchFamily="34" charset="0"/>
                <a:cs typeface="Microsoft Sans Serif"/>
              </a:rPr>
              <a:t>защитить.</a:t>
            </a:r>
            <a:r>
              <a:rPr sz="2800" spc="475" dirty="0">
                <a:latin typeface="Arial Narrow" pitchFamily="34" charset="0"/>
                <a:cs typeface="Microsoft Sans Serif"/>
              </a:rPr>
              <a:t>  </a:t>
            </a:r>
            <a:endParaRPr lang="ru-RU" sz="2800" spc="475" dirty="0" smtClean="0">
              <a:latin typeface="Arial Narrow" pitchFamily="34" charset="0"/>
              <a:cs typeface="Microsoft Sans Serif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 err="1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Это</a:t>
            </a:r>
            <a:r>
              <a:rPr sz="2800" spc="484" dirty="0" smtClean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психологический</a:t>
            </a:r>
            <a:r>
              <a:rPr sz="2800" spc="47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террор,</a:t>
            </a:r>
            <a:r>
              <a:rPr sz="2800" spc="484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 </a:t>
            </a:r>
            <a:r>
              <a:rPr sz="2800" spc="-2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он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предполагает</a:t>
            </a:r>
            <a:r>
              <a:rPr sz="2800" spc="22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затравить</a:t>
            </a:r>
            <a:r>
              <a:rPr sz="2800" spc="22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жертву,</a:t>
            </a:r>
            <a:r>
              <a:rPr sz="2800" spc="22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вызвать</a:t>
            </a:r>
            <a:r>
              <a:rPr sz="2800" spc="21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у</a:t>
            </a:r>
            <a:r>
              <a:rPr sz="2800" spc="22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нее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страх,</a:t>
            </a:r>
            <a:r>
              <a:rPr sz="2800" spc="-12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деморализовать,</a:t>
            </a:r>
            <a:r>
              <a:rPr sz="2800" spc="-6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унизить,</a:t>
            </a:r>
            <a:r>
              <a:rPr sz="2800" spc="-10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Arial Narrow" pitchFamily="34" charset="0"/>
                <a:cs typeface="Microsoft Sans Serif"/>
              </a:rPr>
              <a:t>подчинить.</a:t>
            </a:r>
            <a:endParaRPr sz="2800" dirty="0">
              <a:solidFill>
                <a:srgbClr val="C00000"/>
              </a:solidFill>
              <a:latin typeface="Arial Narrow" pitchFamily="34" charset="0"/>
              <a:cs typeface="Microsoft Sans Serif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689075" cy="126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ПРОФИЛАКТИКА БУЛЛИНГА В ОБРАЗОВАТЕЛЬНЫХ ОРГАНИЗАЦИЯХ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ПОЛЕЗНЫЕ РЕСУРСЫ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18. Просветительский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«ОБИДКА – культура примирения». Восстановительный подход в работе с травлей. Проект реализуется Ассоциацией служб примирения Самарской области, частным учреждением культуры «Молодежь- Музей-Культура» и частным учреждением развития восстановительного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подхода «Примирение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при поддержке Фонда президентских грантов: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vk.com/obidka63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19.Ресурс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бесплатной психологической онлайн-помощи детям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подросткам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МыРядом.онлайн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мырядом.онлайн/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20. Ресурс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бесплатной	психологической	онлайн-помощи	подросткам и молодежи до 23 лет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ТвояТерритория.онлайн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https://www.твоятерритория.онлайн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21. Сайт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Классныеигры.рф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Интерактивная онлайн-игра для подростков, обучающая эффективным стратегиям противостояния травле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буллингу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«Тренажер для смелых» (12+):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https://classgames.ru/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22.Специализированные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страницы    сайта    ФГБУ    «Центр   защиты   прав и интересов детей»: «Твой безопасный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кибермаршрут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«Информационная безопасность», «Ценность жизни – обеспечение вопросов детской безопасности»: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http://www.fcprc.ru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23. Федеральная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круглосуточная горячая линия по оказанию психологической помощи студенческой молодежи Министерства науки и высшего образования Российской Федерации. 8 (800) 222-55-71,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https://minobrnauki.gov.ru/press-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center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news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/?ELEMENT_ID=47783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24. Федеральный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портал информационно-просветительской поддержки родителей «Растим детей»: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https://растимдетей.рф/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25. Фонд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поддержки детей, находящихся в трудной жизненной ситуации: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http://fond-detyam.ru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200" dirty="0"/>
          </a:p>
          <a:p>
            <a:pPr marL="0" lvl="0" indent="0" algn="just">
              <a:buNone/>
            </a:pPr>
            <a:endParaRPr lang="ru-RU" sz="1200" spc="0" dirty="0" smtClean="0">
              <a:effectLst/>
              <a:latin typeface="Times New Roman"/>
              <a:ea typeface="Times New Roman"/>
            </a:endParaRPr>
          </a:p>
          <a:p>
            <a:pPr marL="71120" indent="449580">
              <a:spcBef>
                <a:spcPts val="805"/>
              </a:spcBef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64770" lvl="0" indent="0">
              <a:spcBef>
                <a:spcPts val="235"/>
              </a:spcBef>
              <a:buSzPts val="1400"/>
              <a:buNone/>
              <a:tabLst>
                <a:tab pos="790575" algn="l"/>
                <a:tab pos="791210" algn="l"/>
                <a:tab pos="1551305" algn="l"/>
                <a:tab pos="2994025" algn="l"/>
                <a:tab pos="4083050" algn="l"/>
              </a:tabLst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296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892479" cy="596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96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698477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СПАСИБО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ВНИМАНИЕ!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05" y="1628800"/>
            <a:ext cx="2695854" cy="251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964810"/>
            <a:ext cx="7344816" cy="208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ТОГБОУ «Центр лечебной педагогики и дифференцированного обучения»</a:t>
            </a:r>
          </a:p>
          <a:p>
            <a:pPr algn="ctr"/>
            <a:r>
              <a:rPr lang="en-US" b="1" dirty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https://shkolaczlpidotambov-r68.gosweb.gosuslugi.ru</a:t>
            </a:r>
            <a:r>
              <a:rPr lang="en-US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ru-RU" b="1" dirty="0" smtClean="0"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 kern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</a:t>
            </a:r>
            <a:r>
              <a:rPr lang="ru-RU" sz="20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почта</a:t>
            </a:r>
            <a:r>
              <a:rPr lang="ru-RU" sz="1100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Arial Narrow" pitchFamily="34" charset="0"/>
                <a:hlinkClick r:id="rId4"/>
              </a:rPr>
              <a:t>centr-lp@obraz.tambov.gov.ru</a:t>
            </a:r>
            <a:endParaRPr lang="ru-RU" b="1" u="sng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06" y="1772816"/>
            <a:ext cx="1876467" cy="1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Narrow" pitchFamily="34" charset="0"/>
              </a:rPr>
              <a:t>Ряд исследований показывают, что последствия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школьной травли </a:t>
            </a:r>
            <a:r>
              <a:rPr lang="ru-RU" sz="4000" dirty="0" smtClean="0">
                <a:latin typeface="Arial Narrow" pitchFamily="34" charset="0"/>
              </a:rPr>
              <a:t>для человека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 Narrow" pitchFamily="34" charset="0"/>
              </a:rPr>
              <a:t>могут быть более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тяжелыми и длительными</a:t>
            </a:r>
            <a:r>
              <a:rPr lang="ru-RU" sz="4000" dirty="0" smtClean="0">
                <a:latin typeface="Arial Narrow" pitchFamily="34" charset="0"/>
              </a:rPr>
              <a:t>, чем последствия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семейного насилия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71900"/>
            <a:ext cx="3886400" cy="21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Narrow" pitchFamily="34" charset="0"/>
              </a:rPr>
              <a:t>По оценкам европейских исследователей, в роли жертвы травли в разные периоды школьной жизни побывали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50%</a:t>
            </a:r>
            <a:r>
              <a:rPr lang="ru-RU" sz="4000" dirty="0" smtClean="0">
                <a:latin typeface="Arial Narrow" pitchFamily="34" charset="0"/>
              </a:rPr>
              <a:t> детей.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10-15% </a:t>
            </a:r>
            <a:r>
              <a:rPr lang="ru-RU" sz="4000" dirty="0" smtClean="0">
                <a:latin typeface="Arial Narrow" pitchFamily="34" charset="0"/>
              </a:rPr>
              <a:t>школьников находятся в этой ситуации    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прямо сейчас!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275519" cy="22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40706"/>
            <a:ext cx="8229600" cy="810863"/>
          </a:xfrm>
          <a:prstGeom prst="rect">
            <a:avLst/>
          </a:prstGeom>
        </p:spPr>
        <p:txBody>
          <a:bodyPr vert="horz" wrap="square" lIns="0" tIns="193421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ХАРАКТЕРИСТИКИ</a:t>
            </a:r>
            <a:r>
              <a:rPr sz="4000" b="1" spc="-15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sz="40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БУЛЛИНГА</a:t>
            </a:r>
            <a:endParaRPr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49625"/>
            <a:ext cx="7204709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234950" algn="l"/>
              </a:tabLst>
            </a:pPr>
            <a:r>
              <a:rPr sz="2800" b="1" spc="-25" dirty="0">
                <a:latin typeface="Arial Narrow" pitchFamily="34" charset="0"/>
                <a:cs typeface="Arial"/>
              </a:rPr>
              <a:t>Умышленность</a:t>
            </a:r>
            <a:r>
              <a:rPr sz="2800" b="1" spc="-45" dirty="0">
                <a:latin typeface="Arial Narrow" pitchFamily="34" charset="0"/>
                <a:cs typeface="Arial"/>
              </a:rPr>
              <a:t> </a:t>
            </a:r>
            <a:r>
              <a:rPr sz="2800" b="1" dirty="0">
                <a:latin typeface="Arial Narrow" pitchFamily="34" charset="0"/>
                <a:cs typeface="Arial"/>
              </a:rPr>
              <a:t>и</a:t>
            </a:r>
            <a:r>
              <a:rPr sz="2800" b="1" spc="-90" dirty="0">
                <a:latin typeface="Arial Narrow" pitchFamily="34" charset="0"/>
                <a:cs typeface="Arial"/>
              </a:rPr>
              <a:t> </a:t>
            </a:r>
            <a:r>
              <a:rPr sz="2800" b="1" spc="-10" dirty="0">
                <a:latin typeface="Arial Narrow" pitchFamily="34" charset="0"/>
                <a:cs typeface="Arial"/>
              </a:rPr>
              <a:t>регулярность.</a:t>
            </a:r>
            <a:endParaRPr sz="2800" dirty="0">
              <a:latin typeface="Arial Narrow" pitchFamily="34" charset="0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234950" algn="l"/>
              </a:tabLst>
            </a:pPr>
            <a:r>
              <a:rPr sz="2800" b="1" spc="-10" dirty="0">
                <a:latin typeface="Arial Narrow" pitchFamily="34" charset="0"/>
                <a:cs typeface="Arial"/>
              </a:rPr>
              <a:t>Неравенство</a:t>
            </a:r>
            <a:r>
              <a:rPr sz="2800" b="1" spc="-140" dirty="0">
                <a:latin typeface="Arial Narrow" pitchFamily="34" charset="0"/>
                <a:cs typeface="Arial"/>
              </a:rPr>
              <a:t> </a:t>
            </a:r>
            <a:r>
              <a:rPr sz="2800" b="1" spc="-20" dirty="0">
                <a:latin typeface="Arial Narrow" pitchFamily="34" charset="0"/>
                <a:cs typeface="Arial"/>
              </a:rPr>
              <a:t>сил.</a:t>
            </a:r>
            <a:endParaRPr sz="2800" dirty="0">
              <a:latin typeface="Arial Narrow" pitchFamily="34" charset="0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234950" algn="l"/>
              </a:tabLst>
            </a:pPr>
            <a:r>
              <a:rPr sz="2800" b="1" dirty="0">
                <a:latin typeface="Arial Narrow" pitchFamily="34" charset="0"/>
                <a:cs typeface="Arial"/>
              </a:rPr>
              <a:t>Четкое</a:t>
            </a:r>
            <a:r>
              <a:rPr sz="2800" b="1" spc="-135" dirty="0">
                <a:latin typeface="Arial Narrow" pitchFamily="34" charset="0"/>
                <a:cs typeface="Arial"/>
              </a:rPr>
              <a:t> </a:t>
            </a:r>
            <a:r>
              <a:rPr sz="2800" b="1" spc="-10" dirty="0">
                <a:latin typeface="Arial Narrow" pitchFamily="34" charset="0"/>
                <a:cs typeface="Arial"/>
              </a:rPr>
              <a:t>распределение</a:t>
            </a:r>
            <a:r>
              <a:rPr sz="2800" b="1" spc="-155" dirty="0">
                <a:latin typeface="Arial Narrow" pitchFamily="34" charset="0"/>
                <a:cs typeface="Arial"/>
              </a:rPr>
              <a:t> </a:t>
            </a:r>
            <a:r>
              <a:rPr sz="2800" b="1" spc="-10" dirty="0">
                <a:latin typeface="Arial Narrow" pitchFamily="34" charset="0"/>
                <a:cs typeface="Arial"/>
              </a:rPr>
              <a:t>ролей.</a:t>
            </a:r>
            <a:endParaRPr sz="2800" dirty="0">
              <a:latin typeface="Arial Narrow" pitchFamily="34" charset="0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234950" algn="l"/>
              </a:tabLst>
            </a:pPr>
            <a:r>
              <a:rPr sz="2800" b="1" spc="-10" dirty="0">
                <a:latin typeface="Arial Narrow" pitchFamily="34" charset="0"/>
                <a:cs typeface="Arial"/>
              </a:rPr>
              <a:t>Буллинг</a:t>
            </a:r>
            <a:r>
              <a:rPr sz="2800" b="1" spc="-55" dirty="0">
                <a:latin typeface="Arial Narrow" pitchFamily="34" charset="0"/>
                <a:cs typeface="Arial"/>
              </a:rPr>
              <a:t> </a:t>
            </a:r>
            <a:r>
              <a:rPr sz="2800" b="1" dirty="0">
                <a:latin typeface="Arial Narrow" pitchFamily="34" charset="0"/>
                <a:cs typeface="Arial"/>
              </a:rPr>
              <a:t>не</a:t>
            </a:r>
            <a:r>
              <a:rPr sz="2800" b="1" spc="-75" dirty="0">
                <a:latin typeface="Arial Narrow" pitchFamily="34" charset="0"/>
                <a:cs typeface="Arial"/>
              </a:rPr>
              <a:t> </a:t>
            </a:r>
            <a:r>
              <a:rPr sz="2800" b="1" spc="-20" dirty="0">
                <a:latin typeface="Arial Narrow" pitchFamily="34" charset="0"/>
                <a:cs typeface="Arial"/>
              </a:rPr>
              <a:t>заканчивается</a:t>
            </a:r>
            <a:r>
              <a:rPr sz="2800" b="1" spc="-15" dirty="0">
                <a:latin typeface="Arial Narrow" pitchFamily="34" charset="0"/>
                <a:cs typeface="Arial"/>
              </a:rPr>
              <a:t> </a:t>
            </a:r>
            <a:r>
              <a:rPr sz="2800" b="1" dirty="0">
                <a:latin typeface="Arial Narrow" pitchFamily="34" charset="0"/>
                <a:cs typeface="Arial"/>
              </a:rPr>
              <a:t>сам</a:t>
            </a:r>
            <a:r>
              <a:rPr sz="2800" b="1" spc="-65" dirty="0">
                <a:latin typeface="Arial Narrow" pitchFamily="34" charset="0"/>
                <a:cs typeface="Arial"/>
              </a:rPr>
              <a:t> </a:t>
            </a:r>
            <a:r>
              <a:rPr sz="2800" b="1" dirty="0">
                <a:latin typeface="Arial Narrow" pitchFamily="34" charset="0"/>
                <a:cs typeface="Arial"/>
              </a:rPr>
              <a:t>по</a:t>
            </a:r>
            <a:r>
              <a:rPr sz="2800" b="1" spc="-75" dirty="0">
                <a:latin typeface="Arial Narrow" pitchFamily="34" charset="0"/>
                <a:cs typeface="Arial"/>
              </a:rPr>
              <a:t> </a:t>
            </a:r>
            <a:r>
              <a:rPr sz="2800" b="1" spc="-10" dirty="0">
                <a:latin typeface="Arial Narrow" pitchFamily="34" charset="0"/>
                <a:cs typeface="Arial"/>
              </a:rPr>
              <a:t>себе.</a:t>
            </a:r>
            <a:endParaRPr sz="2800" dirty="0">
              <a:latin typeface="Arial Narrow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4437088"/>
            <a:ext cx="1584198" cy="1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442" y="546938"/>
            <a:ext cx="5116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ПРИЗНАКИ</a:t>
            </a:r>
            <a:r>
              <a:rPr sz="3600" b="1" spc="-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БУЛЛИНГА</a:t>
            </a:r>
            <a:endParaRPr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8073390" cy="4082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/>
              </a:rPr>
              <a:t>Заметные</a:t>
            </a:r>
            <a:r>
              <a:rPr sz="2800" b="1" spc="200" dirty="0">
                <a:solidFill>
                  <a:srgbClr val="E36C09"/>
                </a:solidFill>
                <a:latin typeface="Arial Narrow" pitchFamily="34" charset="0"/>
                <a:cs typeface="Arial"/>
              </a:rPr>
              <a:t> </a:t>
            </a:r>
            <a:r>
              <a:rPr sz="2800" spc="725" dirty="0">
                <a:latin typeface="Arial Narrow" pitchFamily="34" charset="0"/>
                <a:cs typeface="Microsoft Sans Serif"/>
              </a:rPr>
              <a:t>–</a:t>
            </a:r>
            <a:r>
              <a:rPr sz="2800" spc="254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физическая</a:t>
            </a:r>
            <a:r>
              <a:rPr sz="2800" spc="254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и</a:t>
            </a:r>
            <a:r>
              <a:rPr sz="2800" spc="22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словесная</a:t>
            </a:r>
            <a:r>
              <a:rPr sz="2800" spc="250" dirty="0">
                <a:latin typeface="Arial Narrow" pitchFamily="34" charset="0"/>
                <a:cs typeface="Microsoft Sans Serif"/>
              </a:rPr>
              <a:t> </a:t>
            </a:r>
            <a:r>
              <a:rPr sz="2800" spc="-10" dirty="0">
                <a:latin typeface="Arial Narrow" pitchFamily="34" charset="0"/>
                <a:cs typeface="Microsoft Sans Serif"/>
              </a:rPr>
              <a:t>агрессия </a:t>
            </a:r>
            <a:r>
              <a:rPr sz="2800" dirty="0">
                <a:latin typeface="Arial Narrow" pitchFamily="34" charset="0"/>
                <a:cs typeface="Microsoft Sans Serif"/>
              </a:rPr>
              <a:t>(удары,</a:t>
            </a:r>
            <a:r>
              <a:rPr sz="2800" spc="-120" dirty="0">
                <a:latin typeface="Arial Narrow" pitchFamily="34" charset="0"/>
                <a:cs typeface="Microsoft Sans Serif"/>
              </a:rPr>
              <a:t> </a:t>
            </a:r>
            <a:r>
              <a:rPr sz="2800" spc="-10" dirty="0">
                <a:latin typeface="Arial Narrow" pitchFamily="34" charset="0"/>
                <a:cs typeface="Microsoft Sans Serif"/>
              </a:rPr>
              <a:t>пинки,</a:t>
            </a:r>
            <a:r>
              <a:rPr sz="2800" spc="-100" dirty="0">
                <a:latin typeface="Arial Narrow" pitchFamily="34" charset="0"/>
                <a:cs typeface="Microsoft Sans Serif"/>
              </a:rPr>
              <a:t> </a:t>
            </a:r>
            <a:r>
              <a:rPr sz="2800" spc="-20" dirty="0">
                <a:latin typeface="Arial Narrow" pitchFamily="34" charset="0"/>
                <a:cs typeface="Microsoft Sans Serif"/>
              </a:rPr>
              <a:t>обзывание,</a:t>
            </a:r>
            <a:r>
              <a:rPr sz="2800" spc="-8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грубости</a:t>
            </a:r>
            <a:r>
              <a:rPr sz="2800" spc="-8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и</a:t>
            </a:r>
            <a:r>
              <a:rPr sz="2800" spc="-100" dirty="0">
                <a:latin typeface="Arial Narrow" pitchFamily="34" charset="0"/>
                <a:cs typeface="Microsoft Sans Serif"/>
              </a:rPr>
              <a:t> </a:t>
            </a:r>
            <a:r>
              <a:rPr sz="2800" spc="-114" dirty="0">
                <a:latin typeface="Arial Narrow" pitchFamily="34" charset="0"/>
                <a:cs typeface="Microsoft Sans Serif"/>
              </a:rPr>
              <a:t>т.</a:t>
            </a:r>
            <a:r>
              <a:rPr sz="2800" spc="-75" dirty="0">
                <a:latin typeface="Arial Narrow" pitchFamily="34" charset="0"/>
                <a:cs typeface="Microsoft Sans Serif"/>
              </a:rPr>
              <a:t> </a:t>
            </a:r>
            <a:r>
              <a:rPr sz="2800" spc="-20" dirty="0">
                <a:latin typeface="Arial Narrow" pitchFamily="34" charset="0"/>
                <a:cs typeface="Microsoft Sans Serif"/>
              </a:rPr>
              <a:t>п.).</a:t>
            </a:r>
            <a:endParaRPr sz="2800" dirty="0">
              <a:latin typeface="Arial Narrow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2800" dirty="0">
              <a:latin typeface="Arial Narrow" pitchFamily="34" charset="0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/>
              </a:rPr>
              <a:t>Скрытые</a:t>
            </a:r>
            <a:r>
              <a:rPr sz="2800" b="1" spc="85" dirty="0">
                <a:solidFill>
                  <a:srgbClr val="E36C09"/>
                </a:solidFill>
                <a:latin typeface="Arial Narrow" pitchFamily="34" charset="0"/>
                <a:cs typeface="Arial"/>
              </a:rPr>
              <a:t>  </a:t>
            </a:r>
            <a:r>
              <a:rPr sz="2800" spc="725" dirty="0">
                <a:latin typeface="Arial Narrow" pitchFamily="34" charset="0"/>
                <a:cs typeface="Microsoft Sans Serif"/>
              </a:rPr>
              <a:t>–</a:t>
            </a:r>
            <a:r>
              <a:rPr sz="2800" spc="120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наличие</a:t>
            </a:r>
            <a:r>
              <a:rPr sz="2800" spc="114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одиноких,</a:t>
            </a:r>
            <a:r>
              <a:rPr sz="2800" spc="120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ни</a:t>
            </a:r>
            <a:r>
              <a:rPr sz="2800" spc="114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с</a:t>
            </a:r>
            <a:r>
              <a:rPr sz="2800" spc="120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кем</a:t>
            </a:r>
            <a:r>
              <a:rPr sz="2800" spc="114" dirty="0">
                <a:latin typeface="Arial Narrow" pitchFamily="34" charset="0"/>
                <a:cs typeface="Microsoft Sans Serif"/>
              </a:rPr>
              <a:t>  </a:t>
            </a:r>
            <a:r>
              <a:rPr sz="2800" spc="-25" dirty="0">
                <a:latin typeface="Arial Narrow" pitchFamily="34" charset="0"/>
                <a:cs typeface="Microsoft Sans Serif"/>
              </a:rPr>
              <a:t>не </a:t>
            </a:r>
            <a:r>
              <a:rPr sz="2800" dirty="0">
                <a:latin typeface="Arial Narrow" pitchFamily="34" charset="0"/>
                <a:cs typeface="Microsoft Sans Serif"/>
              </a:rPr>
              <a:t>общающихся</a:t>
            </a:r>
            <a:r>
              <a:rPr sz="2800" spc="545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в</a:t>
            </a:r>
            <a:r>
              <a:rPr sz="2800" spc="535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классе</a:t>
            </a:r>
            <a:r>
              <a:rPr sz="2800" spc="545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детей,</a:t>
            </a:r>
            <a:r>
              <a:rPr sz="2800" spc="555" dirty="0">
                <a:latin typeface="Arial Narrow" pitchFamily="34" charset="0"/>
                <a:cs typeface="Microsoft Sans Serif"/>
              </a:rPr>
              <a:t>  </a:t>
            </a:r>
            <a:r>
              <a:rPr sz="2800" spc="-25" dirty="0">
                <a:latin typeface="Arial Narrow" pitchFamily="34" charset="0"/>
                <a:cs typeface="Microsoft Sans Serif"/>
              </a:rPr>
              <a:t>группировок, </a:t>
            </a:r>
            <a:r>
              <a:rPr sz="2800" dirty="0">
                <a:latin typeface="Arial Narrow" pitchFamily="34" charset="0"/>
                <a:cs typeface="Microsoft Sans Serif"/>
              </a:rPr>
              <a:t>постоянно</a:t>
            </a:r>
            <a:r>
              <a:rPr sz="2800" spc="-10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подавленное</a:t>
            </a:r>
            <a:r>
              <a:rPr sz="2800" spc="-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настроение</a:t>
            </a:r>
            <a:r>
              <a:rPr sz="2800" spc="10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у</a:t>
            </a:r>
            <a:r>
              <a:rPr sz="2800" spc="-15" dirty="0">
                <a:latin typeface="Arial Narrow" pitchFamily="34" charset="0"/>
                <a:cs typeface="Microsoft Sans Serif"/>
              </a:rPr>
              <a:t> </a:t>
            </a:r>
            <a:r>
              <a:rPr sz="2800" spc="-70" dirty="0">
                <a:latin typeface="Arial Narrow" pitchFamily="34" charset="0"/>
                <a:cs typeface="Microsoft Sans Serif"/>
              </a:rPr>
              <a:t>кого-</a:t>
            </a:r>
            <a:r>
              <a:rPr sz="2800" dirty="0">
                <a:latin typeface="Arial Narrow" pitchFamily="34" charset="0"/>
                <a:cs typeface="Microsoft Sans Serif"/>
              </a:rPr>
              <a:t>то</a:t>
            </a:r>
            <a:r>
              <a:rPr sz="2800" spc="-5" dirty="0">
                <a:latin typeface="Arial Narrow" pitchFamily="34" charset="0"/>
                <a:cs typeface="Microsoft Sans Serif"/>
              </a:rPr>
              <a:t> </a:t>
            </a:r>
            <a:r>
              <a:rPr sz="2800" spc="-25" dirty="0">
                <a:latin typeface="Arial Narrow" pitchFamily="34" charset="0"/>
                <a:cs typeface="Microsoft Sans Serif"/>
              </a:rPr>
              <a:t>из </a:t>
            </a:r>
            <a:r>
              <a:rPr sz="2800" dirty="0">
                <a:latin typeface="Arial Narrow" pitchFamily="34" charset="0"/>
                <a:cs typeface="Microsoft Sans Serif"/>
              </a:rPr>
              <a:t>детей,</a:t>
            </a:r>
            <a:r>
              <a:rPr sz="2800" spc="350" dirty="0">
                <a:latin typeface="Arial Narrow" pitchFamily="34" charset="0"/>
                <a:cs typeface="Microsoft Sans Serif"/>
              </a:rPr>
              <a:t>    </a:t>
            </a:r>
            <a:r>
              <a:rPr sz="2800" dirty="0">
                <a:latin typeface="Arial Narrow" pitchFamily="34" charset="0"/>
                <a:cs typeface="Microsoft Sans Serif"/>
              </a:rPr>
              <a:t>слезы,</a:t>
            </a:r>
            <a:r>
              <a:rPr sz="2800" spc="350" dirty="0">
                <a:latin typeface="Arial Narrow" pitchFamily="34" charset="0"/>
                <a:cs typeface="Microsoft Sans Serif"/>
              </a:rPr>
              <a:t>    </a:t>
            </a:r>
            <a:r>
              <a:rPr sz="2800" dirty="0">
                <a:latin typeface="Arial Narrow" pitchFamily="34" charset="0"/>
                <a:cs typeface="Microsoft Sans Serif"/>
              </a:rPr>
              <a:t>необъяснимые</a:t>
            </a:r>
            <a:r>
              <a:rPr sz="2800" spc="355" dirty="0">
                <a:latin typeface="Arial Narrow" pitchFamily="34" charset="0"/>
                <a:cs typeface="Microsoft Sans Serif"/>
              </a:rPr>
              <a:t>    </a:t>
            </a:r>
            <a:r>
              <a:rPr sz="2800" spc="-10" dirty="0">
                <a:latin typeface="Arial Narrow" pitchFamily="34" charset="0"/>
                <a:cs typeface="Microsoft Sans Serif"/>
              </a:rPr>
              <a:t>перемены </a:t>
            </a:r>
            <a:r>
              <a:rPr sz="2800" dirty="0">
                <a:latin typeface="Arial Narrow" pitchFamily="34" charset="0"/>
                <a:cs typeface="Microsoft Sans Serif"/>
              </a:rPr>
              <a:t>настроения,</a:t>
            </a:r>
            <a:r>
              <a:rPr sz="2800" spc="655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отсутствие</a:t>
            </a:r>
            <a:r>
              <a:rPr sz="2800" spc="665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желания</a:t>
            </a:r>
            <a:r>
              <a:rPr sz="2800" spc="650" dirty="0">
                <a:latin typeface="Arial Narrow" pitchFamily="34" charset="0"/>
                <a:cs typeface="Microsoft Sans Serif"/>
              </a:rPr>
              <a:t>  </a:t>
            </a:r>
            <a:r>
              <a:rPr sz="2800" dirty="0">
                <a:latin typeface="Arial Narrow" pitchFamily="34" charset="0"/>
                <a:cs typeface="Microsoft Sans Serif"/>
              </a:rPr>
              <a:t>ходить</a:t>
            </a:r>
            <a:r>
              <a:rPr sz="2800" spc="655" dirty="0">
                <a:latin typeface="Arial Narrow" pitchFamily="34" charset="0"/>
                <a:cs typeface="Microsoft Sans Serif"/>
              </a:rPr>
              <a:t>  </a:t>
            </a:r>
            <a:r>
              <a:rPr sz="2800" spc="-50" dirty="0">
                <a:latin typeface="Arial Narrow" pitchFamily="34" charset="0"/>
                <a:cs typeface="Microsoft Sans Serif"/>
              </a:rPr>
              <a:t>в </a:t>
            </a:r>
            <a:r>
              <a:rPr sz="2800" dirty="0">
                <a:latin typeface="Arial Narrow" pitchFamily="34" charset="0"/>
                <a:cs typeface="Microsoft Sans Serif"/>
              </a:rPr>
              <a:t>школу,</a:t>
            </a:r>
            <a:r>
              <a:rPr sz="2800" spc="33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внезапное</a:t>
            </a:r>
            <a:r>
              <a:rPr sz="2800" spc="35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падение</a:t>
            </a:r>
            <a:r>
              <a:rPr sz="2800" spc="350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интереса</a:t>
            </a:r>
            <a:r>
              <a:rPr sz="2800" spc="345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к</a:t>
            </a:r>
            <a:r>
              <a:rPr sz="2800" spc="330" dirty="0">
                <a:latin typeface="Arial Narrow" pitchFamily="34" charset="0"/>
                <a:cs typeface="Microsoft Sans Serif"/>
              </a:rPr>
              <a:t> </a:t>
            </a:r>
            <a:r>
              <a:rPr sz="2800" dirty="0">
                <a:latin typeface="Arial Narrow" pitchFamily="34" charset="0"/>
                <a:cs typeface="Microsoft Sans Serif"/>
              </a:rPr>
              <a:t>учебе</a:t>
            </a:r>
            <a:r>
              <a:rPr sz="2800" spc="335" dirty="0">
                <a:latin typeface="Arial Narrow" pitchFamily="34" charset="0"/>
                <a:cs typeface="Microsoft Sans Serif"/>
              </a:rPr>
              <a:t> </a:t>
            </a:r>
            <a:r>
              <a:rPr sz="2800" spc="-50" dirty="0">
                <a:latin typeface="Arial Narrow" pitchFamily="34" charset="0"/>
                <a:cs typeface="Microsoft Sans Serif"/>
              </a:rPr>
              <a:t>и </a:t>
            </a:r>
            <a:r>
              <a:rPr sz="2800" dirty="0">
                <a:latin typeface="Arial Narrow" pitchFamily="34" charset="0"/>
                <a:cs typeface="Microsoft Sans Serif"/>
              </a:rPr>
              <a:t>тому</a:t>
            </a:r>
            <a:r>
              <a:rPr sz="2800" spc="-95" dirty="0">
                <a:latin typeface="Arial Narrow" pitchFamily="34" charset="0"/>
                <a:cs typeface="Microsoft Sans Serif"/>
              </a:rPr>
              <a:t> </a:t>
            </a:r>
            <a:r>
              <a:rPr sz="2800" spc="-10" dirty="0">
                <a:latin typeface="Arial Narrow" pitchFamily="34" charset="0"/>
                <a:cs typeface="Microsoft Sans Serif"/>
              </a:rPr>
              <a:t>подобное.</a:t>
            </a:r>
            <a:endParaRPr sz="2800" dirty="0"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260616"/>
            <a:ext cx="1152131" cy="11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7355160" cy="841384"/>
          </a:xfrm>
          <a:prstGeom prst="rect">
            <a:avLst/>
          </a:prstGeom>
        </p:spPr>
        <p:txBody>
          <a:bodyPr vert="horz" wrap="square" lIns="0" tIns="162687" rIns="0" bIns="0" rtlCol="0">
            <a:spAutoFit/>
          </a:bodyPr>
          <a:lstStyle/>
          <a:p>
            <a:pPr marL="154305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ВИДЫ </a:t>
            </a:r>
            <a:r>
              <a:rPr b="1" spc="-6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8385" y="1628901"/>
            <a:ext cx="3318885" cy="1266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9535" algn="l"/>
                <a:tab pos="2952115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Словесный</a:t>
            </a:r>
            <a:r>
              <a:rPr sz="2000" b="1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(вербальный)</a:t>
            </a:r>
            <a:r>
              <a:rPr b="1" dirty="0">
                <a:solidFill>
                  <a:srgbClr val="E36C09"/>
                </a:solidFill>
                <a:latin typeface="Arial Narrow" pitchFamily="34" charset="0"/>
                <a:cs typeface="Arial"/>
              </a:rPr>
              <a:t>	</a:t>
            </a:r>
            <a:r>
              <a:rPr spc="355" dirty="0">
                <a:latin typeface="Arial Narrow" pitchFamily="34" charset="0"/>
                <a:cs typeface="Microsoft Sans Serif"/>
              </a:rPr>
              <a:t>–</a:t>
            </a:r>
            <a:endParaRPr dirty="0">
              <a:latin typeface="Arial Narrow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latin typeface="Arial Narrow" pitchFamily="34" charset="0"/>
                <a:cs typeface="Microsoft Sans Serif"/>
              </a:rPr>
              <a:t>запугивание,</a:t>
            </a:r>
            <a:r>
              <a:rPr spc="-5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угрозы,</a:t>
            </a:r>
            <a:r>
              <a:rPr spc="-7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сплетни.</a:t>
            </a:r>
            <a:endParaRPr dirty="0">
              <a:latin typeface="Arial Narrow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93190" algn="l"/>
                <a:tab pos="1670685" algn="l"/>
                <a:tab pos="254381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Физический</a:t>
            </a:r>
            <a:r>
              <a:rPr b="1" dirty="0">
                <a:solidFill>
                  <a:srgbClr val="E36C09"/>
                </a:solidFill>
                <a:latin typeface="Arial Narrow" pitchFamily="34" charset="0"/>
                <a:cs typeface="Arial"/>
              </a:rPr>
              <a:t>	</a:t>
            </a:r>
            <a:r>
              <a:rPr spc="355" dirty="0">
                <a:latin typeface="Arial Narrow" pitchFamily="34" charset="0"/>
                <a:cs typeface="Microsoft Sans Serif"/>
              </a:rPr>
              <a:t>–</a:t>
            </a:r>
            <a:r>
              <a:rPr dirty="0">
                <a:latin typeface="Arial Narrow" pitchFamily="34" charset="0"/>
                <a:cs typeface="Microsoft Sans Serif"/>
              </a:rPr>
              <a:t>	</a:t>
            </a:r>
            <a:r>
              <a:rPr spc="-10" dirty="0">
                <a:latin typeface="Arial Narrow" pitchFamily="34" charset="0"/>
                <a:cs typeface="Microsoft Sans Serif"/>
              </a:rPr>
              <a:t>плевки,</a:t>
            </a:r>
            <a:r>
              <a:rPr dirty="0">
                <a:latin typeface="Arial Narrow" pitchFamily="34" charset="0"/>
                <a:cs typeface="Microsoft Sans Serif"/>
              </a:rPr>
              <a:t>	</a:t>
            </a:r>
            <a:r>
              <a:rPr spc="-10" dirty="0">
                <a:latin typeface="Arial Narrow" pitchFamily="34" charset="0"/>
                <a:cs typeface="Microsoft Sans Serif"/>
              </a:rPr>
              <a:t>удары</a:t>
            </a:r>
            <a:r>
              <a:rPr sz="1600" spc="-10" dirty="0">
                <a:latin typeface="Microsoft Sans Serif"/>
                <a:cs typeface="Microsoft Sans Serif"/>
              </a:rPr>
              <a:t>,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4100" y="1628901"/>
            <a:ext cx="128778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 Narrow" pitchFamily="34" charset="0"/>
                <a:cs typeface="Microsoft Sans Serif"/>
              </a:rPr>
              <a:t>оскорбления,</a:t>
            </a:r>
            <a:endParaRPr dirty="0">
              <a:latin typeface="Arial Narrow" pitchFamily="34" charset="0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2153" y="1628901"/>
            <a:ext cx="10287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 Narrow" pitchFamily="34" charset="0"/>
                <a:cs typeface="Microsoft Sans Serif"/>
              </a:rPr>
              <a:t>насмешки</a:t>
            </a:r>
            <a:r>
              <a:rPr sz="1600" spc="-10" dirty="0">
                <a:latin typeface="Microsoft Sans Serif"/>
                <a:cs typeface="Microsoft Sans Serif"/>
              </a:rPr>
              <a:t>,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9731" y="1628901"/>
            <a:ext cx="110617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 Narrow" pitchFamily="34" charset="0"/>
                <a:cs typeface="Microsoft Sans Serif"/>
              </a:rPr>
              <a:t>обзывание,</a:t>
            </a:r>
            <a:endParaRPr dirty="0">
              <a:latin typeface="Arial Narrow" pitchFamily="34" charset="0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7636" y="2564331"/>
            <a:ext cx="364299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6135" algn="l"/>
                <a:tab pos="1586865" algn="l"/>
                <a:tab pos="2673985" algn="l"/>
              </a:tabLst>
            </a:pPr>
            <a:r>
              <a:rPr spc="-10" dirty="0">
                <a:latin typeface="Arial Narrow" pitchFamily="34" charset="0"/>
                <a:cs typeface="Microsoft Sans Serif"/>
              </a:rPr>
              <a:t>щипки,</a:t>
            </a:r>
            <a:r>
              <a:rPr dirty="0">
                <a:latin typeface="Arial Narrow" pitchFamily="34" charset="0"/>
                <a:cs typeface="Microsoft Sans Serif"/>
              </a:rPr>
              <a:t>	</a:t>
            </a:r>
            <a:r>
              <a:rPr spc="-10" dirty="0">
                <a:latin typeface="Arial Narrow" pitchFamily="34" charset="0"/>
                <a:cs typeface="Microsoft Sans Serif"/>
              </a:rPr>
              <a:t>пинки,</a:t>
            </a:r>
            <a:r>
              <a:rPr dirty="0">
                <a:latin typeface="Arial Narrow" pitchFamily="34" charset="0"/>
                <a:cs typeface="Microsoft Sans Serif"/>
              </a:rPr>
              <a:t>	</a:t>
            </a:r>
            <a:r>
              <a:rPr spc="-10" dirty="0">
                <a:latin typeface="Arial Narrow" pitchFamily="34" charset="0"/>
                <a:cs typeface="Microsoft Sans Serif"/>
              </a:rPr>
              <a:t>толкание,</a:t>
            </a:r>
            <a:r>
              <a:rPr dirty="0">
                <a:latin typeface="Arial Narrow" pitchFamily="34" charset="0"/>
                <a:cs typeface="Microsoft Sans Serif"/>
              </a:rPr>
              <a:t>	</a:t>
            </a:r>
            <a:r>
              <a:rPr spc="-30" dirty="0">
                <a:latin typeface="Arial Narrow" pitchFamily="34" charset="0"/>
                <a:cs typeface="Microsoft Sans Serif"/>
              </a:rPr>
              <a:t>подножки,</a:t>
            </a:r>
            <a:endParaRPr dirty="0">
              <a:latin typeface="Arial Narrow" pitchFamily="34" charset="0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385" y="2864496"/>
            <a:ext cx="7132404" cy="3905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 Narrow" pitchFamily="34" charset="0"/>
                <a:cs typeface="Microsoft Sans Serif"/>
              </a:rPr>
              <a:t>выкручивание</a:t>
            </a:r>
            <a:r>
              <a:rPr spc="16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рук,</a:t>
            </a:r>
            <a:r>
              <a:rPr spc="17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любые</a:t>
            </a:r>
            <a:r>
              <a:rPr spc="16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другие</a:t>
            </a:r>
            <a:r>
              <a:rPr spc="16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действия,</a:t>
            </a:r>
            <a:r>
              <a:rPr spc="17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причиняющие</a:t>
            </a:r>
            <a:r>
              <a:rPr spc="16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боль</a:t>
            </a:r>
            <a:r>
              <a:rPr spc="17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и</a:t>
            </a:r>
            <a:r>
              <a:rPr spc="160" dirty="0">
                <a:latin typeface="Arial Narrow" pitchFamily="34" charset="0"/>
                <a:cs typeface="Microsoft Sans Serif"/>
              </a:rPr>
              <a:t> </a:t>
            </a:r>
            <a:r>
              <a:rPr spc="-20" dirty="0">
                <a:latin typeface="Arial Narrow" pitchFamily="34" charset="0"/>
                <a:cs typeface="Microsoft Sans Serif"/>
              </a:rPr>
              <a:t>даже </a:t>
            </a:r>
            <a:r>
              <a:rPr dirty="0">
                <a:latin typeface="Arial Narrow" pitchFamily="34" charset="0"/>
                <a:cs typeface="Microsoft Sans Serif"/>
              </a:rPr>
              <a:t>телесные</a:t>
            </a:r>
            <a:r>
              <a:rPr spc="32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повреждения,</a:t>
            </a:r>
            <a:r>
              <a:rPr spc="32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действия</a:t>
            </a:r>
            <a:r>
              <a:rPr spc="33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сексуального</a:t>
            </a:r>
            <a:r>
              <a:rPr spc="32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характера,</a:t>
            </a:r>
            <a:r>
              <a:rPr spc="33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кража</a:t>
            </a:r>
            <a:r>
              <a:rPr spc="325" dirty="0">
                <a:latin typeface="Arial Narrow" pitchFamily="34" charset="0"/>
                <a:cs typeface="Microsoft Sans Serif"/>
              </a:rPr>
              <a:t> </a:t>
            </a:r>
            <a:r>
              <a:rPr spc="-25" dirty="0">
                <a:latin typeface="Arial Narrow" pitchFamily="34" charset="0"/>
                <a:cs typeface="Microsoft Sans Serif"/>
              </a:rPr>
              <a:t>или </a:t>
            </a:r>
            <a:r>
              <a:rPr dirty="0">
                <a:latin typeface="Arial Narrow" pitchFamily="34" charset="0"/>
                <a:cs typeface="Microsoft Sans Serif"/>
              </a:rPr>
              <a:t>умышленное</a:t>
            </a:r>
            <a:r>
              <a:rPr spc="-50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повреждение</a:t>
            </a:r>
            <a:r>
              <a:rPr spc="-5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личного</a:t>
            </a:r>
            <a:r>
              <a:rPr spc="-5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имущества</a:t>
            </a:r>
            <a:r>
              <a:rPr spc="-60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жертвы.</a:t>
            </a:r>
            <a:endParaRPr dirty="0">
              <a:latin typeface="Arial Narrow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2000" dirty="0">
              <a:solidFill>
                <a:srgbClr val="C00000"/>
              </a:solidFill>
              <a:latin typeface="Arial Narrow" pitchFamily="34" charset="0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Социальный</a:t>
            </a:r>
            <a:r>
              <a:rPr sz="2000" b="1" spc="415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(психологический)</a:t>
            </a:r>
            <a:r>
              <a:rPr sz="2000" b="1" spc="409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  </a:t>
            </a:r>
            <a:r>
              <a:rPr spc="405" dirty="0">
                <a:latin typeface="Arial Narrow" pitchFamily="34" charset="0"/>
                <a:cs typeface="Microsoft Sans Serif"/>
              </a:rPr>
              <a:t>–</a:t>
            </a:r>
            <a:r>
              <a:rPr spc="425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оскорбительные</a:t>
            </a:r>
            <a:r>
              <a:rPr spc="434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жесты</a:t>
            </a:r>
            <a:r>
              <a:rPr spc="430" dirty="0">
                <a:latin typeface="Arial Narrow" pitchFamily="34" charset="0"/>
                <a:cs typeface="Microsoft Sans Serif"/>
              </a:rPr>
              <a:t>  </a:t>
            </a:r>
            <a:r>
              <a:rPr spc="-25" dirty="0">
                <a:latin typeface="Arial Narrow" pitchFamily="34" charset="0"/>
                <a:cs typeface="Microsoft Sans Serif"/>
              </a:rPr>
              <a:t>или </a:t>
            </a:r>
            <a:r>
              <a:rPr dirty="0">
                <a:latin typeface="Arial Narrow" pitchFamily="34" charset="0"/>
                <a:cs typeface="Microsoft Sans Serif"/>
              </a:rPr>
              <a:t>действия,</a:t>
            </a:r>
            <a:r>
              <a:rPr spc="14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игнорирование,</a:t>
            </a:r>
            <a:r>
              <a:rPr spc="13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отказ</a:t>
            </a:r>
            <a:r>
              <a:rPr spc="13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от</a:t>
            </a:r>
            <a:r>
              <a:rPr spc="14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общения,</a:t>
            </a:r>
            <a:r>
              <a:rPr spc="135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исключение</a:t>
            </a:r>
            <a:r>
              <a:rPr spc="145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из</a:t>
            </a:r>
            <a:r>
              <a:rPr spc="145" dirty="0">
                <a:latin typeface="Arial Narrow" pitchFamily="34" charset="0"/>
                <a:cs typeface="Microsoft Sans Serif"/>
              </a:rPr>
              <a:t>  </a:t>
            </a:r>
            <a:r>
              <a:rPr spc="-10" dirty="0">
                <a:latin typeface="Arial Narrow" pitchFamily="34" charset="0"/>
                <a:cs typeface="Microsoft Sans Serif"/>
              </a:rPr>
              <a:t>игры, </a:t>
            </a:r>
            <a:r>
              <a:rPr spc="-35" dirty="0">
                <a:latin typeface="Arial Narrow" pitchFamily="34" charset="0"/>
                <a:cs typeface="Microsoft Sans Serif"/>
              </a:rPr>
              <a:t>бойкот,</a:t>
            </a:r>
            <a:r>
              <a:rPr spc="-10" dirty="0">
                <a:latin typeface="Arial Narrow" pitchFamily="34" charset="0"/>
                <a:cs typeface="Microsoft Sans Serif"/>
              </a:rPr>
              <a:t> </a:t>
            </a:r>
            <a:r>
              <a:rPr spc="-20" dirty="0">
                <a:latin typeface="Arial Narrow" pitchFamily="34" charset="0"/>
                <a:cs typeface="Microsoft Sans Serif"/>
              </a:rPr>
              <a:t>вымогательство</a:t>
            </a:r>
            <a:r>
              <a:rPr spc="-45" dirty="0">
                <a:latin typeface="Arial Narrow" pitchFamily="34" charset="0"/>
                <a:cs typeface="Microsoft Sans Serif"/>
              </a:rPr>
              <a:t> </a:t>
            </a:r>
            <a:r>
              <a:rPr spc="-25" dirty="0">
                <a:latin typeface="Arial Narrow" pitchFamily="34" charset="0"/>
                <a:cs typeface="Microsoft Sans Serif"/>
              </a:rPr>
              <a:t>денег,</a:t>
            </a:r>
            <a:r>
              <a:rPr spc="-3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еды,</a:t>
            </a:r>
            <a:r>
              <a:rPr spc="-4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вещей</a:t>
            </a:r>
            <a:r>
              <a:rPr spc="-4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или</a:t>
            </a:r>
            <a:r>
              <a:rPr spc="-3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принуждение</a:t>
            </a:r>
            <a:r>
              <a:rPr spc="1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к</a:t>
            </a:r>
            <a:r>
              <a:rPr spc="-45" dirty="0">
                <a:latin typeface="Arial Narrow" pitchFamily="34" charset="0"/>
                <a:cs typeface="Microsoft Sans Serif"/>
              </a:rPr>
              <a:t> </a:t>
            </a:r>
            <a:r>
              <a:rPr spc="-30" dirty="0">
                <a:latin typeface="Arial Narrow" pitchFamily="34" charset="0"/>
                <a:cs typeface="Microsoft Sans Serif"/>
              </a:rPr>
              <a:t>чему-</a:t>
            </a:r>
            <a:r>
              <a:rPr spc="-25" dirty="0">
                <a:latin typeface="Arial Narrow" pitchFamily="34" charset="0"/>
                <a:cs typeface="Microsoft Sans Serif"/>
              </a:rPr>
              <a:t>то.</a:t>
            </a:r>
            <a:endParaRPr dirty="0">
              <a:latin typeface="Arial Narrow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dirty="0">
              <a:latin typeface="Arial Narrow" pitchFamily="34" charset="0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 Narrow" pitchFamily="34" charset="0"/>
                <a:cs typeface="Arial"/>
              </a:rPr>
              <a:t>Кибербуллинг</a:t>
            </a:r>
            <a:r>
              <a:rPr b="1" spc="-25" dirty="0">
                <a:solidFill>
                  <a:srgbClr val="E36C09"/>
                </a:solidFill>
                <a:latin typeface="Arial Narrow" pitchFamily="34" charset="0"/>
                <a:cs typeface="Arial"/>
              </a:rPr>
              <a:t> </a:t>
            </a:r>
            <a:r>
              <a:rPr spc="405" dirty="0">
                <a:latin typeface="Arial Narrow" pitchFamily="34" charset="0"/>
                <a:cs typeface="Microsoft Sans Serif"/>
              </a:rPr>
              <a:t>–</a:t>
            </a:r>
            <a:r>
              <a:rPr spc="-2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буллинг</a:t>
            </a:r>
            <a:r>
              <a:rPr spc="-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с</a:t>
            </a:r>
            <a:r>
              <a:rPr spc="-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использованием</a:t>
            </a:r>
            <a:r>
              <a:rPr spc="-1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гаджетов</a:t>
            </a:r>
            <a:r>
              <a:rPr dirty="0">
                <a:latin typeface="Arial Narrow" pitchFamily="34" charset="0"/>
                <a:cs typeface="Microsoft Sans Serif"/>
              </a:rPr>
              <a:t> и</a:t>
            </a:r>
            <a:r>
              <a:rPr spc="-1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интернета,</a:t>
            </a:r>
            <a:r>
              <a:rPr spc="-10" dirty="0">
                <a:latin typeface="Arial Narrow" pitchFamily="34" charset="0"/>
                <a:cs typeface="Microsoft Sans Serif"/>
              </a:rPr>
              <a:t> </a:t>
            </a:r>
            <a:r>
              <a:rPr spc="-20" dirty="0">
                <a:latin typeface="Arial Narrow" pitchFamily="34" charset="0"/>
                <a:cs typeface="Microsoft Sans Serif"/>
              </a:rPr>
              <a:t>SMS, </a:t>
            </a:r>
            <a:r>
              <a:rPr dirty="0">
                <a:latin typeface="Arial Narrow" pitchFamily="34" charset="0"/>
                <a:cs typeface="Microsoft Sans Serif"/>
              </a:rPr>
              <a:t>электронные</a:t>
            </a:r>
            <a:r>
              <a:rPr spc="33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письма,</a:t>
            </a:r>
            <a:r>
              <a:rPr spc="32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оскорбительные</a:t>
            </a:r>
            <a:r>
              <a:rPr spc="34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комментарии,</a:t>
            </a:r>
            <a:r>
              <a:rPr spc="32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распространение </a:t>
            </a:r>
            <a:r>
              <a:rPr dirty="0">
                <a:latin typeface="Arial Narrow" pitchFamily="34" charset="0"/>
                <a:cs typeface="Microsoft Sans Serif"/>
              </a:rPr>
              <a:t>личной</a:t>
            </a:r>
            <a:r>
              <a:rPr spc="28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информации,</a:t>
            </a:r>
            <a:r>
              <a:rPr spc="275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передача</a:t>
            </a:r>
            <a:r>
              <a:rPr spc="275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сообщений,</a:t>
            </a:r>
            <a:r>
              <a:rPr spc="28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фотографий</a:t>
            </a:r>
            <a:r>
              <a:rPr spc="280" dirty="0">
                <a:latin typeface="Arial Narrow" pitchFamily="34" charset="0"/>
                <a:cs typeface="Microsoft Sans Serif"/>
              </a:rPr>
              <a:t>  </a:t>
            </a:r>
            <a:r>
              <a:rPr dirty="0">
                <a:latin typeface="Arial Narrow" pitchFamily="34" charset="0"/>
                <a:cs typeface="Microsoft Sans Serif"/>
              </a:rPr>
              <a:t>и</a:t>
            </a:r>
            <a:r>
              <a:rPr spc="275" dirty="0">
                <a:latin typeface="Arial Narrow" pitchFamily="34" charset="0"/>
                <a:cs typeface="Microsoft Sans Serif"/>
              </a:rPr>
              <a:t>  </a:t>
            </a:r>
            <a:r>
              <a:rPr spc="-10" dirty="0">
                <a:latin typeface="Arial Narrow" pitchFamily="34" charset="0"/>
                <a:cs typeface="Microsoft Sans Serif"/>
              </a:rPr>
              <a:t>видео оскорбительного,</a:t>
            </a:r>
            <a:r>
              <a:rPr spc="-4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агрессивного,</a:t>
            </a:r>
            <a:r>
              <a:rPr spc="-2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сексуального</a:t>
            </a:r>
            <a:r>
              <a:rPr spc="-35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содержания,</a:t>
            </a:r>
            <a:r>
              <a:rPr spc="-4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снятие</a:t>
            </a:r>
            <a:r>
              <a:rPr spc="-2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драк</a:t>
            </a:r>
            <a:r>
              <a:rPr spc="-35" dirty="0">
                <a:latin typeface="Arial Narrow" pitchFamily="34" charset="0"/>
                <a:cs typeface="Microsoft Sans Serif"/>
              </a:rPr>
              <a:t> </a:t>
            </a:r>
            <a:r>
              <a:rPr spc="-50" dirty="0">
                <a:latin typeface="Arial Narrow" pitchFamily="34" charset="0"/>
                <a:cs typeface="Microsoft Sans Serif"/>
              </a:rPr>
              <a:t>и </a:t>
            </a:r>
            <a:r>
              <a:rPr dirty="0">
                <a:latin typeface="Arial Narrow" pitchFamily="34" charset="0"/>
                <a:cs typeface="Microsoft Sans Serif"/>
              </a:rPr>
              <a:t>травли</a:t>
            </a:r>
            <a:r>
              <a:rPr spc="-15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и</a:t>
            </a:r>
            <a:r>
              <a:rPr spc="-30" dirty="0">
                <a:latin typeface="Arial Narrow" pitchFamily="34" charset="0"/>
                <a:cs typeface="Microsoft Sans Serif"/>
              </a:rPr>
              <a:t> </a:t>
            </a:r>
            <a:r>
              <a:rPr spc="-10" dirty="0">
                <a:latin typeface="Arial Narrow" pitchFamily="34" charset="0"/>
                <a:cs typeface="Microsoft Sans Serif"/>
              </a:rPr>
              <a:t>публикация</a:t>
            </a:r>
            <a:r>
              <a:rPr spc="20" dirty="0">
                <a:latin typeface="Arial Narrow" pitchFamily="34" charset="0"/>
                <a:cs typeface="Microsoft Sans Serif"/>
              </a:rPr>
              <a:t> </a:t>
            </a:r>
            <a:r>
              <a:rPr dirty="0">
                <a:latin typeface="Arial Narrow" pitchFamily="34" charset="0"/>
                <a:cs typeface="Microsoft Sans Serif"/>
              </a:rPr>
              <a:t>в</a:t>
            </a:r>
            <a:r>
              <a:rPr spc="-30" dirty="0">
                <a:latin typeface="Arial Narrow" pitchFamily="34" charset="0"/>
                <a:cs typeface="Microsoft Sans Serif"/>
              </a:rPr>
              <a:t> </a:t>
            </a:r>
            <a:r>
              <a:rPr spc="-20" dirty="0">
                <a:latin typeface="Arial Narrow" pitchFamily="34" charset="0"/>
                <a:cs typeface="Microsoft Sans Serif"/>
              </a:rPr>
              <a:t>сети.</a:t>
            </a:r>
            <a:endParaRPr dirty="0">
              <a:latin typeface="Arial Narrow" pitchFamily="34" charset="0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3861066"/>
            <a:ext cx="792086" cy="7920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46" y="1556778"/>
            <a:ext cx="792086" cy="7920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46" y="5085181"/>
            <a:ext cx="792086" cy="7920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46" y="2708922"/>
            <a:ext cx="792086" cy="7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 со стороны педагога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lvl="0" fontAlgn="t"/>
            <a:r>
              <a:rPr lang="ru-RU" sz="2200" dirty="0">
                <a:latin typeface="Arial Narrow" pitchFamily="34" charset="0"/>
              </a:rPr>
              <a:t>Д</a:t>
            </a:r>
            <a:r>
              <a:rPr lang="ru-RU" sz="2200" dirty="0" smtClean="0">
                <a:latin typeface="Arial Narrow" pitchFamily="34" charset="0"/>
              </a:rPr>
              <a:t>емонстративная </a:t>
            </a:r>
            <a:r>
              <a:rPr lang="ru-RU" sz="2200" dirty="0">
                <a:latin typeface="Arial Narrow" pitchFamily="34" charset="0"/>
              </a:rPr>
              <a:t>неприязнь;</a:t>
            </a:r>
          </a:p>
          <a:p>
            <a:pPr lvl="0" fontAlgn="t"/>
            <a:r>
              <a:rPr lang="ru-RU" sz="2200" dirty="0" smtClean="0">
                <a:latin typeface="Arial Narrow" pitchFamily="34" charset="0"/>
              </a:rPr>
              <a:t>Агрессия </a:t>
            </a:r>
            <a:r>
              <a:rPr lang="ru-RU" sz="2200" dirty="0">
                <a:latin typeface="Arial Narrow" pitchFamily="34" charset="0"/>
              </a:rPr>
              <a:t>и грубость;</a:t>
            </a:r>
          </a:p>
          <a:p>
            <a:pPr lvl="0" fontAlgn="t"/>
            <a:r>
              <a:rPr lang="ru-RU" sz="2200" dirty="0" smtClean="0">
                <a:latin typeface="Arial Narrow" pitchFamily="34" charset="0"/>
              </a:rPr>
              <a:t>Необоснованная критика, постоянные </a:t>
            </a:r>
            <a:r>
              <a:rPr lang="ru-RU" sz="2200" dirty="0">
                <a:latin typeface="Arial Narrow" pitchFamily="34" charset="0"/>
              </a:rPr>
              <a:t>замечания</a:t>
            </a:r>
            <a:r>
              <a:rPr lang="ru-RU" sz="2200" dirty="0" smtClean="0">
                <a:latin typeface="Arial Narrow" pitchFamily="34" charset="0"/>
              </a:rPr>
              <a:t>;</a:t>
            </a:r>
          </a:p>
          <a:p>
            <a:r>
              <a:rPr lang="ru-RU" sz="2200" dirty="0" smtClean="0">
                <a:latin typeface="Arial Narrow" pitchFamily="34" charset="0"/>
              </a:rPr>
              <a:t>Негативные </a:t>
            </a:r>
            <a:r>
              <a:rPr lang="ru-RU" sz="2200" dirty="0">
                <a:latin typeface="Arial Narrow" pitchFamily="34" charset="0"/>
              </a:rPr>
              <a:t>или </a:t>
            </a:r>
            <a:r>
              <a:rPr lang="ru-RU" sz="2200" dirty="0" smtClean="0">
                <a:latin typeface="Arial Narrow" pitchFamily="34" charset="0"/>
              </a:rPr>
              <a:t>саркастические высказывания </a:t>
            </a:r>
            <a:r>
              <a:rPr lang="ru-RU" sz="2200" dirty="0">
                <a:latin typeface="Arial Narrow" pitchFamily="34" charset="0"/>
              </a:rPr>
              <a:t>по поводу </a:t>
            </a:r>
            <a:r>
              <a:rPr lang="ru-RU" sz="2200" dirty="0" smtClean="0">
                <a:latin typeface="Arial Narrow" pitchFamily="34" charset="0"/>
              </a:rPr>
              <a:t>внешности/ происхождения </a:t>
            </a:r>
            <a:r>
              <a:rPr lang="ru-RU" sz="2200" dirty="0">
                <a:latin typeface="Arial Narrow" pitchFamily="34" charset="0"/>
              </a:rPr>
              <a:t>ученика.</a:t>
            </a:r>
          </a:p>
          <a:p>
            <a:pPr lvl="0" fontAlgn="t"/>
            <a:r>
              <a:rPr lang="ru-RU" sz="2200" dirty="0" smtClean="0">
                <a:latin typeface="Arial Narrow" pitchFamily="34" charset="0"/>
              </a:rPr>
              <a:t>Повышенные </a:t>
            </a:r>
            <a:r>
              <a:rPr lang="ru-RU" sz="2200" dirty="0">
                <a:latin typeface="Arial Narrow" pitchFamily="34" charset="0"/>
              </a:rPr>
              <a:t>требования, не соответствующие общим требованиям, возрасту или уровню образования ребенка;</a:t>
            </a:r>
          </a:p>
          <a:p>
            <a:pPr lvl="0" fontAlgn="t"/>
            <a:r>
              <a:rPr lang="ru-RU" sz="2200" dirty="0" smtClean="0">
                <a:latin typeface="Arial Narrow" pitchFamily="34" charset="0"/>
              </a:rPr>
              <a:t>Конкретные </a:t>
            </a:r>
            <a:r>
              <a:rPr lang="ru-RU" sz="2200" dirty="0">
                <a:latin typeface="Arial Narrow" pitchFamily="34" charset="0"/>
              </a:rPr>
              <a:t>агрессивные действия: угрозы, запугивания, обзывания, унижение, настраивание других против </a:t>
            </a:r>
            <a:r>
              <a:rPr lang="ru-RU" sz="2200" dirty="0" smtClean="0">
                <a:latin typeface="Arial Narrow" pitchFamily="34" charset="0"/>
              </a:rPr>
              <a:t>ребенка</a:t>
            </a:r>
            <a:r>
              <a:rPr lang="ru-RU" sz="2200" dirty="0">
                <a:latin typeface="Arial Narrow" pitchFamily="34" charset="0"/>
              </a:rPr>
              <a:t>.</a:t>
            </a:r>
            <a:endParaRPr lang="ru-RU" sz="2200" dirty="0" smtClean="0">
              <a:latin typeface="Arial Narrow" pitchFamily="34" charset="0"/>
            </a:endParaRPr>
          </a:p>
          <a:p>
            <a:pPr marL="0" indent="0" algn="ctr" fontAlgn="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Педагогическое насилие страшно тем, что запускает цепную реакцию: одноклассники подхватывают насмешку, и ребенок становится изгоем в классе. </a:t>
            </a:r>
          </a:p>
          <a:p>
            <a:pPr marL="0" lvl="0" indent="0" fontAlgn="t">
              <a:buNone/>
            </a:pPr>
            <a:endParaRPr lang="ru-RU" sz="2000" dirty="0">
              <a:latin typeface="Arial Narrow" pitchFamily="34" charset="0"/>
            </a:endParaRPr>
          </a:p>
          <a:p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9347"/>
            <a:ext cx="1656184" cy="156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571" y="476672"/>
            <a:ext cx="65824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УЧАСТНИКИ</a:t>
            </a:r>
            <a:r>
              <a:rPr b="1" spc="-29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b="1" spc="-5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БУЛЛИНГА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0167" y="1196752"/>
            <a:ext cx="3299048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 err="1" smtClean="0">
                <a:latin typeface="Arial Narrow" pitchFamily="34" charset="0"/>
                <a:cs typeface="Microsoft Sans Serif"/>
              </a:rPr>
              <a:t>Агрессоры</a:t>
            </a:r>
            <a:r>
              <a:rPr lang="ru-RU" sz="3200" b="1" spc="-10" dirty="0" smtClean="0">
                <a:latin typeface="Arial Narrow" pitchFamily="34" charset="0"/>
                <a:cs typeface="Microsoft Sans Serif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10" dirty="0" smtClean="0">
                <a:latin typeface="Arial Narrow" pitchFamily="34" charset="0"/>
                <a:cs typeface="Microsoft Sans Serif"/>
              </a:rPr>
              <a:t>(</a:t>
            </a:r>
            <a:r>
              <a:rPr lang="ru-RU" sz="3200" b="1" spc="-10" dirty="0" err="1" smtClean="0">
                <a:latin typeface="Arial Narrow" pitchFamily="34" charset="0"/>
                <a:cs typeface="Microsoft Sans Serif"/>
              </a:rPr>
              <a:t>булли</a:t>
            </a:r>
            <a:r>
              <a:rPr lang="ru-RU" sz="3200" b="1" spc="-10" dirty="0" smtClean="0">
                <a:latin typeface="Arial Narrow" pitchFamily="34" charset="0"/>
                <a:cs typeface="Microsoft Sans Serif"/>
              </a:rPr>
              <a:t>, </a:t>
            </a:r>
            <a:r>
              <a:rPr lang="ru-RU" sz="3200" b="1" spc="-10" dirty="0" err="1" smtClean="0">
                <a:latin typeface="Arial Narrow" pitchFamily="34" charset="0"/>
                <a:cs typeface="Microsoft Sans Serif"/>
              </a:rPr>
              <a:t>буллеры</a:t>
            </a:r>
            <a:r>
              <a:rPr lang="ru-RU" sz="3200" b="1" spc="-10" dirty="0" smtClean="0">
                <a:latin typeface="Arial Narrow" pitchFamily="34" charset="0"/>
                <a:cs typeface="Microsoft Sans Serif"/>
              </a:rPr>
              <a:t>)</a:t>
            </a:r>
            <a:endParaRPr sz="3200" b="1" dirty="0">
              <a:latin typeface="Arial Narrow" pitchFamily="34" charset="0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757" y="2276982"/>
            <a:ext cx="2902458" cy="29024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7917" y="5217667"/>
            <a:ext cx="1534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Arial Narrow" pitchFamily="34" charset="0"/>
                <a:cs typeface="Microsoft Sans Serif"/>
              </a:rPr>
              <a:t>Жертвы</a:t>
            </a:r>
            <a:endParaRPr sz="3200" b="1" dirty="0">
              <a:latin typeface="Arial Narrow" pitchFamily="34" charset="0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6571" y="5217667"/>
            <a:ext cx="260667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30" dirty="0" err="1" smtClean="0">
                <a:latin typeface="Arial Narrow" pitchFamily="34" charset="0"/>
                <a:cs typeface="Microsoft Sans Serif"/>
              </a:rPr>
              <a:t>Наблюдатели</a:t>
            </a:r>
            <a:endParaRPr lang="ru-RU" sz="3200" b="1" spc="-30" dirty="0" smtClean="0">
              <a:latin typeface="Arial Narrow" pitchFamily="34" charset="0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30" dirty="0" smtClean="0">
                <a:latin typeface="Arial Narrow" pitchFamily="34" charset="0"/>
                <a:cs typeface="Microsoft Sans Serif"/>
              </a:rPr>
              <a:t>(свидетели)</a:t>
            </a:r>
            <a:endParaRPr sz="3200" b="1" dirty="0">
              <a:latin typeface="Arial Narrow" pitchFamily="34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73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1264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Актуальность проблемы БУЛЛИНГА  в современной школе</vt:lpstr>
      <vt:lpstr>БУЛЛИНГ (от «булли» – бычок, задира) и МОББИНГ (от «моб» – толпа)      –</vt:lpstr>
      <vt:lpstr>Презентация PowerPoint</vt:lpstr>
      <vt:lpstr>Презентация PowerPoint</vt:lpstr>
      <vt:lpstr>ХАРАКТЕРИСТИКИ БУЛЛИНГА</vt:lpstr>
      <vt:lpstr>ПРИЗНАКИ БУЛЛИНГА</vt:lpstr>
      <vt:lpstr>ВИДЫ БУЛЛИНГА</vt:lpstr>
      <vt:lpstr>Буллинг со стороны педагога</vt:lpstr>
      <vt:lpstr>УЧАСТНИКИ БУЛЛИНГА</vt:lpstr>
      <vt:lpstr>АГРЕССОРЫ</vt:lpstr>
      <vt:lpstr>ЖЕРТВЫ</vt:lpstr>
      <vt:lpstr>Наблюдатели (свидетели)</vt:lpstr>
      <vt:lpstr>РОЛЬ ВЗРОСЛЫХ</vt:lpstr>
      <vt:lpstr>Презентация PowerPoint</vt:lpstr>
      <vt:lpstr>Почему возникает буллинг?</vt:lpstr>
      <vt:lpstr>ПРЕОДОЛЕНИЕ БУЛЛИНГА</vt:lpstr>
      <vt:lpstr>ПЛАН ПРЕОДОЛЕНИЯ БУЛЛИНГА</vt:lpstr>
      <vt:lpstr>ПРОФИЛАКТИКА БУЛЛИНГА В ОБРАЗОВАТЕЛЬНЫХ ОРГАНИЗАЦИЯХ  ПОЛЕЗНЫЕ РЕСУРСЫ </vt:lpstr>
      <vt:lpstr>ПРОФИЛАКТИКА БУЛЛИНГА В ОБРАЗОВАТЕЛЬНЫХ ОРГАНИЗАЦИЯХ  ПОЛЕЗНЫЕ РЕСУРСЫ </vt:lpstr>
      <vt:lpstr>ПРОФИЛАКТИКА БУЛЛИНГА В ОБРАЗОВАТЕЛЬНЫХ ОРГАНИЗАЦИЯХ  ПОЛЕЗНЫЕ РЕСУРСЫ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проблемы буллинга в современной школе</dc:title>
  <dc:creator>Светлана Веденеева</dc:creator>
  <cp:lastModifiedBy>Светлана Веденеева</cp:lastModifiedBy>
  <cp:revision>32</cp:revision>
  <dcterms:created xsi:type="dcterms:W3CDTF">2023-11-25T18:26:04Z</dcterms:created>
  <dcterms:modified xsi:type="dcterms:W3CDTF">2023-11-29T19:23:57Z</dcterms:modified>
</cp:coreProperties>
</file>